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8" r:id="rId5"/>
    <p:sldId id="319" r:id="rId6"/>
    <p:sldId id="259" r:id="rId7"/>
    <p:sldId id="260" r:id="rId8"/>
    <p:sldId id="261" r:id="rId9"/>
    <p:sldId id="266" r:id="rId10"/>
    <p:sldId id="320" r:id="rId11"/>
    <p:sldId id="321" r:id="rId12"/>
    <p:sldId id="317" r:id="rId13"/>
    <p:sldId id="318" r:id="rId14"/>
    <p:sldId id="322" r:id="rId15"/>
    <p:sldId id="339" r:id="rId16"/>
    <p:sldId id="325" r:id="rId17"/>
    <p:sldId id="326" r:id="rId18"/>
    <p:sldId id="327" r:id="rId19"/>
    <p:sldId id="337" r:id="rId20"/>
    <p:sldId id="285" r:id="rId21"/>
    <p:sldId id="324" r:id="rId22"/>
    <p:sldId id="352" r:id="rId23"/>
    <p:sldId id="323" r:id="rId24"/>
    <p:sldId id="283"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93" autoAdjust="0"/>
    <p:restoredTop sz="94660"/>
  </p:normalViewPr>
  <p:slideViewPr>
    <p:cSldViewPr snapToGrid="0">
      <p:cViewPr varScale="1">
        <p:scale>
          <a:sx n="89" d="100"/>
          <a:sy n="89" d="100"/>
        </p:scale>
        <p:origin x="25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DEE4B-1434-4D1A-89E9-63534EB9777E}"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6D7BC-B15E-4F60-86BA-CFC43D8209E3}"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F0CE367-4DFB-4788-B99A-74B7AACE0112}"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58E9A050-183E-4596-8A64-A61964CDD6ED}"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4D81066A-12B2-4B8A-BAD4-41694DB2463B}"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C455FB44-B28A-416D-B0FF-8DAD68816F4F}"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59565FB-9DBE-465E-9575-6CCEECAFA8DF}"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0845E652-2685-4611-8515-5E715B2F0D6D}" type="datetime3">
              <a:rPr lang="en-US" smtClean="0"/>
            </a:fld>
            <a:endParaRPr lang="en-IN"/>
          </a:p>
        </p:txBody>
      </p:sp>
      <p:sp>
        <p:nvSpPr>
          <p:cNvPr id="6" name="Footer Placeholder 5"/>
          <p:cNvSpPr>
            <a:spLocks noGrp="1"/>
          </p:cNvSpPr>
          <p:nvPr>
            <p:ph type="ftr" sz="quarter" idx="11"/>
          </p:nvPr>
        </p:nvSpPr>
        <p:spPr/>
        <p:txBody>
          <a:bodyPr/>
          <a:lstStyle/>
          <a:p>
            <a:r>
              <a:rPr lang="en-IN"/>
              <a:t>18EEP401L-PROJECT WORK PHASE 2</a:t>
            </a:r>
            <a:endParaRPr lang="en-IN"/>
          </a:p>
        </p:txBody>
      </p:sp>
      <p:sp>
        <p:nvSpPr>
          <p:cNvPr id="7" name="Slide Number Placeholder 6"/>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E0D8223E-F40E-4058-B605-10DC9FD38D20}" type="datetime3">
              <a:rPr lang="en-US" smtClean="0"/>
            </a:fld>
            <a:endParaRPr lang="en-IN"/>
          </a:p>
        </p:txBody>
      </p:sp>
      <p:sp>
        <p:nvSpPr>
          <p:cNvPr id="8" name="Footer Placeholder 7"/>
          <p:cNvSpPr>
            <a:spLocks noGrp="1"/>
          </p:cNvSpPr>
          <p:nvPr>
            <p:ph type="ftr" sz="quarter" idx="11"/>
          </p:nvPr>
        </p:nvSpPr>
        <p:spPr/>
        <p:txBody>
          <a:bodyPr/>
          <a:lstStyle/>
          <a:p>
            <a:r>
              <a:rPr lang="en-IN"/>
              <a:t>18EEP401L-PROJECT WORK PHASE 2</a:t>
            </a:r>
            <a:endParaRPr lang="en-IN"/>
          </a:p>
        </p:txBody>
      </p:sp>
      <p:sp>
        <p:nvSpPr>
          <p:cNvPr id="9" name="Slide Number Placeholder 8"/>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90E03FC-C25A-4114-9697-0158D7B9604D}" type="datetime3">
              <a:rPr lang="en-US" smtClean="0"/>
            </a:fld>
            <a:endParaRPr lang="en-IN"/>
          </a:p>
        </p:txBody>
      </p:sp>
      <p:sp>
        <p:nvSpPr>
          <p:cNvPr id="4" name="Footer Placeholder 3"/>
          <p:cNvSpPr>
            <a:spLocks noGrp="1"/>
          </p:cNvSpPr>
          <p:nvPr>
            <p:ph type="ftr" sz="quarter" idx="11"/>
          </p:nvPr>
        </p:nvSpPr>
        <p:spPr/>
        <p:txBody>
          <a:bodyPr/>
          <a:lstStyle/>
          <a:p>
            <a:r>
              <a:rPr lang="en-IN"/>
              <a:t>18EEP401L-PROJECT WORK PHASE 2</a:t>
            </a:r>
            <a:endParaRPr lang="en-IN"/>
          </a:p>
        </p:txBody>
      </p:sp>
      <p:sp>
        <p:nvSpPr>
          <p:cNvPr id="5" name="Slide Number Placeholder 4"/>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04EE69-EC72-4000-99C1-1B434B9203BD}" type="datetime3">
              <a:rPr lang="en-US" smtClean="0"/>
            </a:fld>
            <a:endParaRPr lang="en-IN"/>
          </a:p>
        </p:txBody>
      </p:sp>
      <p:sp>
        <p:nvSpPr>
          <p:cNvPr id="3" name="Footer Placeholder 2"/>
          <p:cNvSpPr>
            <a:spLocks noGrp="1"/>
          </p:cNvSpPr>
          <p:nvPr>
            <p:ph type="ftr" sz="quarter" idx="11"/>
          </p:nvPr>
        </p:nvSpPr>
        <p:spPr/>
        <p:txBody>
          <a:bodyPr/>
          <a:lstStyle/>
          <a:p>
            <a:r>
              <a:rPr lang="en-IN"/>
              <a:t>18EEP401L-PROJECT WORK PHASE 2</a:t>
            </a:r>
            <a:endParaRPr lang="en-IN"/>
          </a:p>
        </p:txBody>
      </p:sp>
      <p:sp>
        <p:nvSpPr>
          <p:cNvPr id="4" name="Slide Number Placeholder 3"/>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E8F41FE-D973-4CCB-B69B-EFFB1D9D3A95}" type="datetime3">
              <a:rPr lang="en-US" smtClean="0"/>
            </a:fld>
            <a:endParaRPr lang="en-IN"/>
          </a:p>
        </p:txBody>
      </p:sp>
      <p:sp>
        <p:nvSpPr>
          <p:cNvPr id="6" name="Footer Placeholder 5"/>
          <p:cNvSpPr>
            <a:spLocks noGrp="1"/>
          </p:cNvSpPr>
          <p:nvPr>
            <p:ph type="ftr" sz="quarter" idx="11"/>
          </p:nvPr>
        </p:nvSpPr>
        <p:spPr/>
        <p:txBody>
          <a:bodyPr/>
          <a:lstStyle/>
          <a:p>
            <a:r>
              <a:rPr lang="en-IN"/>
              <a:t>18EEP401L-PROJECT WORK PHASE 2</a:t>
            </a:r>
            <a:endParaRPr lang="en-IN"/>
          </a:p>
        </p:txBody>
      </p:sp>
      <p:sp>
        <p:nvSpPr>
          <p:cNvPr id="7" name="Slide Number Placeholder 6"/>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B66AA30-0724-4E49-AB12-1805A002CD98}" type="datetime3">
              <a:rPr lang="en-US" smtClean="0"/>
            </a:fld>
            <a:endParaRPr lang="en-IN"/>
          </a:p>
        </p:txBody>
      </p:sp>
      <p:sp>
        <p:nvSpPr>
          <p:cNvPr id="6" name="Footer Placeholder 5"/>
          <p:cNvSpPr>
            <a:spLocks noGrp="1"/>
          </p:cNvSpPr>
          <p:nvPr>
            <p:ph type="ftr" sz="quarter" idx="11"/>
          </p:nvPr>
        </p:nvSpPr>
        <p:spPr/>
        <p:txBody>
          <a:bodyPr/>
          <a:lstStyle/>
          <a:p>
            <a:r>
              <a:rPr lang="en-IN"/>
              <a:t>18EEP401L-PROJECT WORK PHASE 2</a:t>
            </a:r>
            <a:endParaRPr lang="en-IN"/>
          </a:p>
        </p:txBody>
      </p:sp>
      <p:sp>
        <p:nvSpPr>
          <p:cNvPr id="7" name="Slide Number Placeholder 6"/>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F6312E-B6AC-4CF1-8CFC-C0B954B00843}" type="datetime3">
              <a:rPr lang="en-US"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18EEP401L-PROJECT WORK PHASE 2</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E21DF-DBD1-42F1-8118-BE6B380E9513}"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jpe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jpeg"/><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9408"/>
            <a:ext cx="9144000" cy="968830"/>
          </a:xfrm>
        </p:spPr>
        <p:txBody>
          <a:bodyPr>
            <a:normAutofit fontScale="90000"/>
          </a:bodyPr>
          <a:lstStyle/>
          <a:p>
            <a:r>
              <a:rPr lang="en-US" sz="2400" b="1" dirty="0">
                <a:solidFill>
                  <a:srgbClr val="C00000"/>
                </a:solidFill>
                <a:latin typeface="Times New Roman" panose="02020603050405020304"/>
                <a:cs typeface="Times New Roman" panose="02020603050405020304"/>
              </a:rPr>
              <a:t>Department of  Electrical and  Electronics Engineering</a:t>
            </a:r>
            <a:br>
              <a:rPr lang="en-US" sz="2400" b="1" dirty="0">
                <a:solidFill>
                  <a:srgbClr val="C00000"/>
                </a:solidFill>
                <a:latin typeface="Times New Roman" panose="02020603050405020304"/>
                <a:cs typeface="Times New Roman" panose="02020603050405020304"/>
              </a:rPr>
            </a:br>
            <a:r>
              <a:rPr lang="en-US" sz="2400" b="1" dirty="0">
                <a:solidFill>
                  <a:srgbClr val="C00000"/>
                </a:solidFill>
                <a:latin typeface="Times New Roman" panose="02020603050405020304"/>
                <a:cs typeface="Times New Roman" panose="02020603050405020304"/>
              </a:rPr>
              <a:t>Final Year (2020-2024) Batch - VIII Semester</a:t>
            </a:r>
            <a:br>
              <a:rPr lang="en-US" sz="2400" b="1">
                <a:solidFill>
                  <a:srgbClr val="C00000"/>
                </a:solidFill>
                <a:latin typeface="Times New Roman" panose="02020603050405020304"/>
                <a:cs typeface="Times New Roman" panose="02020603050405020304"/>
              </a:rPr>
            </a:br>
            <a:r>
              <a:rPr lang="en-US" sz="2400" b="1">
                <a:solidFill>
                  <a:srgbClr val="C00000"/>
                </a:solidFill>
                <a:latin typeface="Times New Roman" panose="02020603050405020304"/>
                <a:cs typeface="Times New Roman" panose="02020603050405020304"/>
              </a:rPr>
              <a:t>18EEP402L </a:t>
            </a:r>
            <a:r>
              <a:rPr lang="en-US" sz="2400" b="1" dirty="0">
                <a:solidFill>
                  <a:srgbClr val="C00000"/>
                </a:solidFill>
                <a:latin typeface="Times New Roman" panose="02020603050405020304"/>
                <a:cs typeface="Times New Roman" panose="02020603050405020304"/>
              </a:rPr>
              <a:t>– </a:t>
            </a:r>
            <a:r>
              <a:rPr lang="en-US" sz="2400" b="1" dirty="0">
                <a:solidFill>
                  <a:schemeClr val="accent2">
                    <a:lumMod val="75000"/>
                  </a:schemeClr>
                </a:solidFill>
                <a:latin typeface="Times New Roman" panose="02020603050405020304"/>
                <a:cs typeface="Times New Roman" panose="02020603050405020304"/>
              </a:rPr>
              <a:t>Project Work – Phase II</a:t>
            </a:r>
            <a:endParaRPr lang="en-IN" sz="2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2633850"/>
            <a:ext cx="9144000" cy="968831"/>
          </a:xfrm>
        </p:spPr>
        <p:txBody>
          <a:bodyPr>
            <a:normAutofit/>
          </a:bodyPr>
          <a:lstStyle/>
          <a:p>
            <a:r>
              <a:rPr lang="en-US" sz="2000" b="1" dirty="0">
                <a:solidFill>
                  <a:schemeClr val="tx2"/>
                </a:solidFill>
                <a:latin typeface="Times New Roman" panose="02020603050405020304"/>
                <a:cs typeface="Times New Roman" panose="02020603050405020304"/>
              </a:rPr>
              <a:t> EXPERIMENTAL ANALYSIS OF RENEWABLE ENERGY SOURCE FED BATTERY STORAGE SYSTEM FOR VEHICLE TO GRID APPLICATION USING AI TECHNIQUES</a:t>
            </a:r>
            <a:endParaRPr lang="en-US" sz="2000" b="1" dirty="0">
              <a:solidFill>
                <a:schemeClr val="tx2"/>
              </a:solidFill>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836545" y="4249044"/>
            <a:ext cx="4911112" cy="1200329"/>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GUIDED BY:</a:t>
            </a:r>
            <a:endParaRPr lang="en-US" b="1" dirty="0">
              <a:latin typeface="Times New Roman" panose="02020603050405020304" pitchFamily="18" charset="0"/>
              <a:cs typeface="Times New Roman" panose="02020603050405020304" pitchFamily="18" charset="0"/>
            </a:endParaRPr>
          </a:p>
          <a:p>
            <a:pPr algn="just"/>
            <a:r>
              <a:rPr lang="en-US" b="1" dirty="0">
                <a:solidFill>
                  <a:schemeClr val="accent6">
                    <a:lumMod val="50000"/>
                  </a:schemeClr>
                </a:solidFill>
                <a:latin typeface="Times New Roman" panose="02020603050405020304" pitchFamily="18" charset="0"/>
                <a:cs typeface="Times New Roman" panose="02020603050405020304" pitchFamily="18" charset="0"/>
              </a:rPr>
              <a:t>                       Dr. S. Sathish Kumar, M.E.,</a:t>
            </a:r>
            <a:r>
              <a:rPr lang="en-IN" b="1" i="0" dirty="0">
                <a:solidFill>
                  <a:schemeClr val="accent6">
                    <a:lumMod val="50000"/>
                  </a:schemeClr>
                </a:solidFill>
                <a:effectLst/>
                <a:latin typeface="Times New Roman" panose="02020603050405020304" pitchFamily="18" charset="0"/>
                <a:cs typeface="Times New Roman" panose="02020603050405020304" pitchFamily="18" charset="0"/>
              </a:rPr>
              <a:t> Ph.D.,</a:t>
            </a:r>
            <a:endParaRPr lang="en-IN" b="1" i="0" dirty="0">
              <a:solidFill>
                <a:schemeClr val="accent6">
                  <a:lumMod val="50000"/>
                </a:schemeClr>
              </a:solidFill>
              <a:effectLst/>
              <a:latin typeface="Times New Roman" panose="02020603050405020304" pitchFamily="18" charset="0"/>
              <a:cs typeface="Times New Roman" panose="02020603050405020304" pitchFamily="18" charset="0"/>
            </a:endParaRPr>
          </a:p>
          <a:p>
            <a:pPr algn="just"/>
            <a:r>
              <a:rPr lang="en-US" b="1" dirty="0">
                <a:solidFill>
                  <a:schemeClr val="accent6">
                    <a:lumMod val="50000"/>
                  </a:schemeClr>
                </a:solidFill>
                <a:latin typeface="Times New Roman" panose="02020603050405020304"/>
                <a:cs typeface="Times New Roman" panose="02020603050405020304"/>
              </a:rPr>
              <a:t>                       Associate Professor,</a:t>
            </a:r>
            <a:endParaRPr lang="en-US" b="1" dirty="0">
              <a:solidFill>
                <a:schemeClr val="accent6">
                  <a:lumMod val="50000"/>
                </a:schemeClr>
              </a:solidFill>
              <a:latin typeface="Times New Roman" panose="02020603050405020304"/>
              <a:cs typeface="Times New Roman" panose="02020603050405020304"/>
            </a:endParaRPr>
          </a:p>
          <a:p>
            <a:pPr algn="just"/>
            <a:r>
              <a:rPr lang="en-US" b="1" dirty="0">
                <a:solidFill>
                  <a:schemeClr val="accent6">
                    <a:lumMod val="50000"/>
                  </a:schemeClr>
                </a:solidFill>
                <a:latin typeface="Times New Roman" panose="02020603050405020304"/>
                <a:cs typeface="Times New Roman" panose="02020603050405020304"/>
              </a:rPr>
              <a:t>                       Department of EEE</a:t>
            </a:r>
            <a:endParaRPr lang="en-IN" dirty="0"/>
          </a:p>
        </p:txBody>
      </p:sp>
      <p:sp>
        <p:nvSpPr>
          <p:cNvPr id="8" name="TextBox 7"/>
          <p:cNvSpPr txBox="1"/>
          <p:nvPr/>
        </p:nvSpPr>
        <p:spPr>
          <a:xfrm>
            <a:off x="836545" y="2096174"/>
            <a:ext cx="10632690" cy="460375"/>
          </a:xfrm>
          <a:prstGeom prst="rect">
            <a:avLst/>
          </a:prstGeom>
          <a:noFill/>
        </p:spPr>
        <p:txBody>
          <a:bodyPr wrap="square" rtlCol="0">
            <a:spAutoFit/>
          </a:bodyPr>
          <a:lstStyle/>
          <a:p>
            <a:pPr algn="ctr"/>
            <a:r>
              <a:rPr lang="en-US" sz="2400" dirty="0">
                <a:latin typeface="Times New Roman" panose="02020603050405020304"/>
                <a:cs typeface="Times New Roman" panose="02020603050405020304"/>
              </a:rPr>
              <a:t>Final Viva Voce</a:t>
            </a:r>
            <a:endParaRPr lang="en-US" sz="2400" dirty="0">
              <a:latin typeface="Times New Roman" panose="02020603050405020304"/>
              <a:cs typeface="Times New Roman" panose="02020603050405020304"/>
            </a:endParaRPr>
          </a:p>
        </p:txBody>
      </p:sp>
      <p:sp>
        <p:nvSpPr>
          <p:cNvPr id="9" name="TextBox 8"/>
          <p:cNvSpPr txBox="1"/>
          <p:nvPr/>
        </p:nvSpPr>
        <p:spPr>
          <a:xfrm>
            <a:off x="6940404" y="4356847"/>
            <a:ext cx="4528831"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Project Team Members:</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dirty="0">
                <a:solidFill>
                  <a:schemeClr val="accent1"/>
                </a:solidFill>
                <a:latin typeface="Times New Roman" panose="02020603050405020304" pitchFamily="18" charset="0"/>
                <a:cs typeface="Times New Roman" panose="02020603050405020304" pitchFamily="18" charset="0"/>
              </a:rPr>
              <a:t>1. Dinesh Kumar V       20BEE4016</a:t>
            </a:r>
            <a:endParaRPr lang="en-US" b="1" dirty="0">
              <a:solidFill>
                <a:schemeClr val="accent1"/>
              </a:solidFill>
              <a:latin typeface="Times New Roman" panose="02020603050405020304" pitchFamily="18" charset="0"/>
              <a:cs typeface="Times New Roman" panose="02020603050405020304" pitchFamily="18" charset="0"/>
            </a:endParaRPr>
          </a:p>
          <a:p>
            <a:r>
              <a:rPr lang="en-US" b="1" dirty="0">
                <a:solidFill>
                  <a:schemeClr val="accent1"/>
                </a:solidFill>
                <a:latin typeface="Times New Roman" panose="02020603050405020304" pitchFamily="18" charset="0"/>
                <a:cs typeface="Times New Roman" panose="02020603050405020304" pitchFamily="18" charset="0"/>
              </a:rPr>
              <a:t>          2. Jeeva M                      20BEE4024</a:t>
            </a:r>
            <a:endParaRPr lang="en-US" b="1" dirty="0">
              <a:solidFill>
                <a:schemeClr val="accent1"/>
              </a:solidFill>
              <a:latin typeface="Times New Roman" panose="02020603050405020304" pitchFamily="18" charset="0"/>
              <a:cs typeface="Times New Roman" panose="02020603050405020304" pitchFamily="18" charset="0"/>
            </a:endParaRPr>
          </a:p>
          <a:p>
            <a:r>
              <a:rPr lang="en-US" b="1" dirty="0">
                <a:solidFill>
                  <a:schemeClr val="accent1"/>
                </a:solidFill>
                <a:latin typeface="Times New Roman" panose="02020603050405020304" pitchFamily="18" charset="0"/>
                <a:cs typeface="Times New Roman" panose="02020603050405020304" pitchFamily="18" charset="0"/>
              </a:rPr>
              <a:t>          3. Kathiravan KS          20BEE4030</a:t>
            </a:r>
            <a:endParaRPr lang="en-US" b="1" dirty="0">
              <a:solidFill>
                <a:schemeClr val="accent1"/>
              </a:solidFill>
              <a:latin typeface="Times New Roman" panose="02020603050405020304" pitchFamily="18" charset="0"/>
              <a:cs typeface="Times New Roman" panose="02020603050405020304" pitchFamily="18" charset="0"/>
            </a:endParaRPr>
          </a:p>
          <a:p>
            <a:r>
              <a:rPr lang="en-US" b="1" dirty="0">
                <a:solidFill>
                  <a:schemeClr val="accent1"/>
                </a:solidFill>
                <a:latin typeface="Times New Roman" panose="02020603050405020304" pitchFamily="18" charset="0"/>
                <a:cs typeface="Times New Roman" panose="02020603050405020304" pitchFamily="18" charset="0"/>
              </a:rPr>
              <a:t>          4. Barathiraja B            20BEE4303</a:t>
            </a:r>
            <a:endParaRPr lang="en-US" b="1" dirty="0">
              <a:latin typeface="Times New Roman" panose="02020603050405020304" pitchFamily="18" charset="0"/>
              <a:cs typeface="Times New Roman" panose="02020603050405020304" pitchFamily="18" charset="0"/>
            </a:endParaRPr>
          </a:p>
        </p:txBody>
      </p:sp>
      <p:sp>
        <p:nvSpPr>
          <p:cNvPr id="10" name="Date Placeholder 9"/>
          <p:cNvSpPr>
            <a:spLocks noGrp="1"/>
          </p:cNvSpPr>
          <p:nvPr>
            <p:ph type="dt" sz="half" idx="10"/>
          </p:nvPr>
        </p:nvSpPr>
        <p:spPr/>
        <p:txBody>
          <a:bodyPr/>
          <a:lstStyle/>
          <a:p>
            <a:fld id="{27D3A3BE-EA38-4371-9847-27CF9A0F1436}" type="datetime3">
              <a:rPr lang="en-US" smtClean="0"/>
            </a:fld>
            <a:endParaRPr lang="en-IN"/>
          </a:p>
        </p:txBody>
      </p:sp>
      <p:sp>
        <p:nvSpPr>
          <p:cNvPr id="11" name="Footer Placeholder 10"/>
          <p:cNvSpPr>
            <a:spLocks noGrp="1"/>
          </p:cNvSpPr>
          <p:nvPr>
            <p:ph type="ftr" sz="quarter" idx="11"/>
          </p:nvPr>
        </p:nvSpPr>
        <p:spPr/>
        <p:txBody>
          <a:bodyPr/>
          <a:lstStyle/>
          <a:p>
            <a:r>
              <a:rPr lang="en-IN"/>
              <a:t>18EEP401L-PROJECT WORK PHASE 2</a:t>
            </a:r>
            <a:endParaRPr lang="en-IN"/>
          </a:p>
        </p:txBody>
      </p:sp>
      <p:sp>
        <p:nvSpPr>
          <p:cNvPr id="12" name="Slide Number Placeholder 11"/>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5C5780-C475-4DAF-9CF6-24E08E70034C}"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7"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530882"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Content Placeholder 9"/>
          <p:cNvPicPr>
            <a:picLocks noChangeAspect="1"/>
          </p:cNvPicPr>
          <p:nvPr/>
        </p:nvPicPr>
        <p:blipFill rotWithShape="1">
          <a:blip r:embed="rId3">
            <a:extLst>
              <a:ext uri="{28A0092B-C50C-407E-A947-70E740481C1C}">
                <a14:useLocalDpi xmlns:a14="http://schemas.microsoft.com/office/drawing/2010/main" val="0"/>
              </a:ext>
            </a:extLst>
          </a:blip>
          <a:srcRect l="4544" t="23632" r="2142" b="35718"/>
          <a:stretch>
            <a:fillRect/>
          </a:stretch>
        </p:blipFill>
        <p:spPr>
          <a:xfrm>
            <a:off x="284480" y="1414130"/>
            <a:ext cx="11623040" cy="4758050"/>
          </a:xfrm>
          <a:prstGeom prst="rect">
            <a:avLst/>
          </a:prstGeom>
        </p:spPr>
      </p:pic>
      <p:sp>
        <p:nvSpPr>
          <p:cNvPr id="11" name="Title 1"/>
          <p:cNvSpPr>
            <a:spLocks noGrp="1"/>
          </p:cNvSpPr>
          <p:nvPr>
            <p:ph type="title"/>
          </p:nvPr>
        </p:nvSpPr>
        <p:spPr>
          <a:xfrm>
            <a:off x="2803584" y="37404"/>
            <a:ext cx="8550215" cy="1142770"/>
          </a:xfrm>
        </p:spPr>
        <p:txBody>
          <a:bodyPr>
            <a:no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           PROPOSED SIMULATION DIAGRAM OF </a:t>
            </a:r>
            <a:r>
              <a:rPr lang="en-US" sz="1600" b="1" dirty="0">
                <a:solidFill>
                  <a:srgbClr val="FF0000"/>
                </a:solidFill>
                <a:latin typeface="Times New Roman" panose="02020603050405020304"/>
                <a:cs typeface="Times New Roman" panose="02020603050405020304"/>
              </a:rPr>
              <a:t> </a:t>
            </a:r>
            <a:r>
              <a:rPr lang="en-US" sz="1600" dirty="0">
                <a:solidFill>
                  <a:srgbClr val="FF0000"/>
                </a:solidFill>
                <a:latin typeface="Times New Roman" panose="02020603050405020304"/>
                <a:cs typeface="Times New Roman" panose="02020603050405020304"/>
              </a:rPr>
              <a:t>EXPERIMENTAL ANALYSIS OF RENEWABLE ENERGY SOURCE FED BATTERY STORAGE SYSTEM FOR VEHICLE TO GRID APPLICATION USING AI TECHNIQUES</a:t>
            </a:r>
            <a:br>
              <a:rPr lang="en-US" sz="1600" b="1" dirty="0">
                <a:solidFill>
                  <a:srgbClr val="FF0000"/>
                </a:solidFill>
                <a:latin typeface="Times New Roman" panose="02020603050405020304" pitchFamily="18" charset="0"/>
                <a:cs typeface="Times New Roman" panose="02020603050405020304" pitchFamily="18" charset="0"/>
              </a:rPr>
            </a:br>
            <a:endParaRPr lang="en-IN" sz="1600"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2649220" y="0"/>
            <a:ext cx="8594725" cy="1325880"/>
          </a:xfrm>
        </p:spPr>
        <p:txBody>
          <a:bodyPr/>
          <a:lstStyle/>
          <a:p>
            <a:pPr algn="ctr"/>
            <a:r>
              <a:rPr lang="en-US" sz="2800" dirty="0">
                <a:solidFill>
                  <a:srgbClr val="FF0000"/>
                </a:solidFill>
                <a:latin typeface="Times New Roman" panose="02020603050405020304" pitchFamily="18" charset="0"/>
                <a:cs typeface="Times New Roman" panose="02020603050405020304" pitchFamily="18" charset="0"/>
              </a:rPr>
              <a:t>    COMPARISION OF SIMULATION AND EXPERIMENT</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76CBF9D-F7A3-4D03-BB89-F809C23B7998}"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10" name="Picture 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 y="2251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Table 14"/>
          <p:cNvGraphicFramePr/>
          <p:nvPr/>
        </p:nvGraphicFramePr>
        <p:xfrm>
          <a:off x="1191125" y="1590040"/>
          <a:ext cx="10278110" cy="3422007"/>
        </p:xfrm>
        <a:graphic>
          <a:graphicData uri="http://schemas.openxmlformats.org/drawingml/2006/table">
            <a:tbl>
              <a:tblPr firstRow="1" bandRow="1">
                <a:tableStyleId>{5C22544A-7EE6-4342-B048-85BDC9FD1C3A}</a:tableStyleId>
              </a:tblPr>
              <a:tblGrid>
                <a:gridCol w="2335530"/>
                <a:gridCol w="4942840"/>
                <a:gridCol w="2999740"/>
              </a:tblGrid>
              <a:tr h="422275">
                <a:tc>
                  <a:txBody>
                    <a:bodyPr/>
                    <a:lstStyle/>
                    <a:p>
                      <a:pPr algn="ctr">
                        <a:buNone/>
                      </a:pPr>
                      <a:r>
                        <a:rPr lang="en-US" dirty="0"/>
                        <a:t>PARAMETER</a:t>
                      </a:r>
                      <a:endParaRPr lang="en-US" dirty="0"/>
                    </a:p>
                  </a:txBody>
                  <a:tcPr/>
                </a:tc>
                <a:tc>
                  <a:txBody>
                    <a:bodyPr/>
                    <a:lstStyle/>
                    <a:p>
                      <a:pPr algn="ctr">
                        <a:buNone/>
                      </a:pPr>
                      <a:r>
                        <a:rPr lang="en-US" sz="1800" dirty="0">
                          <a:sym typeface="+mn-ea"/>
                        </a:rPr>
                        <a:t>SIMULATION</a:t>
                      </a:r>
                      <a:endParaRPr lang="en-US" dirty="0"/>
                    </a:p>
                  </a:txBody>
                  <a:tcPr/>
                </a:tc>
                <a:tc>
                  <a:txBody>
                    <a:bodyPr/>
                    <a:lstStyle/>
                    <a:p>
                      <a:pPr algn="ctr">
                        <a:buNone/>
                      </a:pPr>
                      <a:r>
                        <a:rPr lang="en-US" dirty="0"/>
                        <a:t>EXPERIMENT</a:t>
                      </a:r>
                      <a:endParaRPr lang="en-US" dirty="0"/>
                    </a:p>
                  </a:txBody>
                  <a:tcPr/>
                </a:tc>
              </a:tr>
              <a:tr h="704850">
                <a:tc>
                  <a:txBody>
                    <a:bodyPr/>
                    <a:lstStyle/>
                    <a:p>
                      <a:pPr algn="ctr">
                        <a:buNone/>
                      </a:pPr>
                      <a:r>
                        <a:rPr lang="en-US"/>
                        <a:t>PV </a:t>
                      </a:r>
                      <a:r>
                        <a:rPr lang="en-IN"/>
                        <a:t>Panel </a:t>
                      </a:r>
                      <a:endParaRPr lang="en-US" dirty="0"/>
                    </a:p>
                  </a:txBody>
                  <a:tcPr/>
                </a:tc>
                <a:tc>
                  <a:txBody>
                    <a:bodyPr/>
                    <a:lstStyle/>
                    <a:p>
                      <a:pPr algn="ctr">
                        <a:buNone/>
                      </a:pPr>
                      <a:r>
                        <a:rPr lang="en-US"/>
                        <a:t>2000W/100V</a:t>
                      </a:r>
                      <a:endParaRPr lang="en-US" dirty="0"/>
                    </a:p>
                  </a:txBody>
                  <a:tcPr/>
                </a:tc>
                <a:tc>
                  <a:txBody>
                    <a:bodyPr/>
                    <a:lstStyle/>
                    <a:p>
                      <a:pPr algn="ctr">
                        <a:buNone/>
                      </a:pPr>
                      <a:r>
                        <a:rPr lang="en-US" sz="1800" dirty="0">
                          <a:sym typeface="+mn-ea"/>
                        </a:rPr>
                        <a:t>10W/12V</a:t>
                      </a:r>
                      <a:endParaRPr lang="en-US" sz="1800" dirty="0"/>
                    </a:p>
                  </a:txBody>
                  <a:tcPr/>
                </a:tc>
              </a:tr>
              <a:tr h="556765">
                <a:tc>
                  <a:txBody>
                    <a:bodyPr/>
                    <a:lstStyle/>
                    <a:p>
                      <a:pPr algn="ctr">
                        <a:buNone/>
                      </a:pPr>
                      <a:r>
                        <a:rPr lang="en-IN"/>
                        <a:t>Converter </a:t>
                      </a:r>
                      <a:endParaRPr lang="en-US" dirty="0"/>
                    </a:p>
                  </a:txBody>
                  <a:tcPr/>
                </a:tc>
                <a:tc>
                  <a:txBody>
                    <a:bodyPr/>
                    <a:lstStyle/>
                    <a:p>
                      <a:pPr algn="ctr">
                        <a:buNone/>
                      </a:pPr>
                      <a:r>
                        <a:rPr lang="en-US"/>
                        <a:t>100V/10A</a:t>
                      </a:r>
                      <a:endParaRPr lang="en-US" dirty="0"/>
                    </a:p>
                  </a:txBody>
                  <a:tcPr/>
                </a:tc>
                <a:tc>
                  <a:txBody>
                    <a:bodyPr/>
                    <a:lstStyle/>
                    <a:p>
                      <a:pPr algn="ctr">
                        <a:buNone/>
                      </a:pPr>
                      <a:r>
                        <a:rPr lang="en-US" dirty="0"/>
                        <a:t>14.5V/10A</a:t>
                      </a:r>
                      <a:endParaRPr lang="en-US" dirty="0"/>
                    </a:p>
                  </a:txBody>
                  <a:tcPr/>
                </a:tc>
              </a:tr>
              <a:tr h="561860">
                <a:tc>
                  <a:txBody>
                    <a:bodyPr/>
                    <a:lstStyle/>
                    <a:p>
                      <a:pPr algn="ctr">
                        <a:buNone/>
                      </a:pPr>
                      <a:r>
                        <a:rPr lang="en-IN"/>
                        <a:t>Battery </a:t>
                      </a:r>
                      <a:endParaRPr lang="en-US" dirty="0"/>
                    </a:p>
                  </a:txBody>
                  <a:tcPr/>
                </a:tc>
                <a:tc>
                  <a:txBody>
                    <a:bodyPr/>
                    <a:lstStyle/>
                    <a:p>
                      <a:pPr algn="ctr">
                        <a:buNone/>
                      </a:pPr>
                      <a:r>
                        <a:rPr lang="en-US"/>
                        <a:t>250V/13A</a:t>
                      </a:r>
                      <a:endParaRPr lang="en-US" dirty="0"/>
                    </a:p>
                  </a:txBody>
                  <a:tcPr/>
                </a:tc>
                <a:tc>
                  <a:txBody>
                    <a:bodyPr/>
                    <a:lstStyle/>
                    <a:p>
                      <a:pPr algn="ctr">
                        <a:buNone/>
                      </a:pPr>
                      <a:r>
                        <a:rPr lang="en-US"/>
                        <a:t>12V/5A</a:t>
                      </a:r>
                      <a:endParaRPr lang="en-US" dirty="0"/>
                    </a:p>
                  </a:txBody>
                  <a:tcPr/>
                </a:tc>
              </a:tr>
              <a:tr h="484742">
                <a:tc>
                  <a:txBody>
                    <a:bodyPr/>
                    <a:lstStyle/>
                    <a:p>
                      <a:pPr algn="ctr">
                        <a:buNone/>
                      </a:pPr>
                      <a:r>
                        <a:rPr lang="en-IN"/>
                        <a:t>Inverter </a:t>
                      </a:r>
                      <a:endParaRPr lang="en-US" dirty="0"/>
                    </a:p>
                  </a:txBody>
                  <a:tcPr/>
                </a:tc>
                <a:tc>
                  <a:txBody>
                    <a:bodyPr/>
                    <a:lstStyle/>
                    <a:p>
                      <a:pPr algn="ctr">
                        <a:buNone/>
                      </a:pPr>
                      <a:r>
                        <a:rPr lang="en-US"/>
                        <a:t>2000W/250V </a:t>
                      </a:r>
                      <a:endParaRPr lang="en-US" dirty="0"/>
                    </a:p>
                  </a:txBody>
                  <a:tcPr/>
                </a:tc>
                <a:tc>
                  <a:txBody>
                    <a:bodyPr/>
                    <a:lstStyle/>
                    <a:p>
                      <a:pPr algn="ctr">
                        <a:buNone/>
                      </a:pPr>
                      <a:r>
                        <a:rPr lang="en-US"/>
                        <a:t>300W/12V</a:t>
                      </a:r>
                      <a:endParaRPr lang="en-US" dirty="0"/>
                    </a:p>
                  </a:txBody>
                  <a:tcPr/>
                </a:tc>
              </a:tr>
              <a:tr h="691515">
                <a:tc>
                  <a:txBody>
                    <a:bodyPr/>
                    <a:lstStyle/>
                    <a:p>
                      <a:pPr algn="ctr">
                        <a:buNone/>
                      </a:pPr>
                      <a:r>
                        <a:rPr lang="en-US"/>
                        <a:t>Control</a:t>
                      </a:r>
                      <a:endParaRPr lang="en-US" dirty="0"/>
                    </a:p>
                  </a:txBody>
                  <a:tcPr/>
                </a:tc>
                <a:tc>
                  <a:txBody>
                    <a:bodyPr/>
                    <a:lstStyle/>
                    <a:p>
                      <a:pPr algn="ctr">
                        <a:buNone/>
                      </a:pPr>
                      <a:r>
                        <a:rPr lang="en-US"/>
                        <a:t>ANN</a:t>
                      </a:r>
                      <a:endParaRPr lang="en-US" dirty="0"/>
                    </a:p>
                  </a:txBody>
                  <a:tcPr/>
                </a:tc>
                <a:tc>
                  <a:txBody>
                    <a:bodyPr/>
                    <a:lstStyle/>
                    <a:p>
                      <a:pPr algn="ctr">
                        <a:buNone/>
                      </a:pPr>
                      <a:r>
                        <a:rPr lang="en-US" dirty="0"/>
                        <a:t>PIC Control</a:t>
                      </a:r>
                      <a:endParaRPr lang="en-US" dirty="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7119FE-1E77-47D2-8697-3F99554E4820}" type="datetime3">
              <a:rPr lang="en-US" smtClean="0"/>
            </a:fld>
            <a:endParaRPr lang="en-IN"/>
          </a:p>
        </p:txBody>
      </p:sp>
      <p:sp>
        <p:nvSpPr>
          <p:cNvPr id="4" name="Footer Placeholder 3"/>
          <p:cNvSpPr>
            <a:spLocks noGrp="1"/>
          </p:cNvSpPr>
          <p:nvPr>
            <p:ph type="ftr" sz="quarter" idx="11"/>
          </p:nvPr>
        </p:nvSpPr>
        <p:spPr/>
        <p:txBody>
          <a:bodyPr/>
          <a:lstStyle/>
          <a:p>
            <a:r>
              <a:rPr lang="en-IN"/>
              <a:t>18EEP401L-PROJECT WORK PHASE 2</a:t>
            </a:r>
            <a:endParaRPr lang="en-IN"/>
          </a:p>
        </p:txBody>
      </p:sp>
      <p:sp>
        <p:nvSpPr>
          <p:cNvPr id="5" name="Slide Number Placeholder 4"/>
          <p:cNvSpPr>
            <a:spLocks noGrp="1"/>
          </p:cNvSpPr>
          <p:nvPr>
            <p:ph type="sldNum" sz="quarter" idx="12"/>
          </p:nvPr>
        </p:nvSpPr>
        <p:spPr/>
        <p:txBody>
          <a:bodyPr/>
          <a:lstStyle/>
          <a:p>
            <a:fld id="{217E21DF-DBD1-42F1-8118-BE6B380E9513}" type="slidenum">
              <a:rPr lang="en-IN" smtClean="0"/>
            </a:fld>
            <a:endParaRPr lang="en-IN"/>
          </a:p>
        </p:txBody>
      </p:sp>
      <p:sp>
        <p:nvSpPr>
          <p:cNvPr id="6" name="Title 15"/>
          <p:cNvSpPr txBox="1"/>
          <p:nvPr/>
        </p:nvSpPr>
        <p:spPr>
          <a:xfrm>
            <a:off x="2649220" y="0"/>
            <a:ext cx="8594725"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FF0000"/>
                </a:solidFill>
                <a:latin typeface="Times New Roman" panose="02020603050405020304" pitchFamily="18" charset="0"/>
                <a:cs typeface="Times New Roman" panose="02020603050405020304" pitchFamily="18" charset="0"/>
              </a:rPr>
              <a:t>    COMPARISION OF SIMULATION AND EXPERIMENT</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7" name="Date Placeholder 3"/>
          <p:cNvSpPr txBox="1"/>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8" name="Footer Placeholder 4"/>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18EEP401L-PROJECT WORK PHASE 2</a:t>
            </a:r>
            <a:endParaRPr lang="en-IN"/>
          </a:p>
        </p:txBody>
      </p:sp>
      <p:sp>
        <p:nvSpPr>
          <p:cNvPr id="9" name="Slide Number Placeholder 5"/>
          <p:cNvSpPr txBox="1"/>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7E21DF-DBD1-42F1-8118-BE6B380E9513}" type="slidenum">
              <a:rPr lang="en-IN" smtClean="0"/>
            </a:fld>
            <a:endParaRPr lang="en-IN"/>
          </a:p>
        </p:txBody>
      </p:sp>
      <p:pic>
        <p:nvPicPr>
          <p:cNvPr id="10" name="Picture 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621" y="-5343"/>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2"/>
          <p:cNvSpPr txBox="1"/>
          <p:nvPr/>
        </p:nvSpPr>
        <p:spPr>
          <a:xfrm>
            <a:off x="1608455" y="1049655"/>
            <a:ext cx="9745345" cy="5042535"/>
          </a:xfrm>
          <a:prstGeom prst="rect">
            <a:avLst/>
          </a:prstGeom>
          <a:noFill/>
        </p:spPr>
        <p:txBody>
          <a:bodyPr wrap="square" rtlCol="0" anchor="t">
            <a:noAutofit/>
          </a:bodyPr>
          <a:lstStyle/>
          <a:p>
            <a:endParaRPr lang="en-US"/>
          </a:p>
        </p:txBody>
      </p:sp>
      <p:graphicFrame>
        <p:nvGraphicFramePr>
          <p:cNvPr id="13" name="Table 12"/>
          <p:cNvGraphicFramePr/>
          <p:nvPr/>
        </p:nvGraphicFramePr>
        <p:xfrm>
          <a:off x="1191260" y="1147445"/>
          <a:ext cx="10278110" cy="5022215"/>
        </p:xfrm>
        <a:graphic>
          <a:graphicData uri="http://schemas.openxmlformats.org/drawingml/2006/table">
            <a:tbl>
              <a:tblPr firstRow="1" bandRow="1">
                <a:tableStyleId>{5C22544A-7EE6-4342-B048-85BDC9FD1C3A}</a:tableStyleId>
              </a:tblPr>
              <a:tblGrid>
                <a:gridCol w="2335530"/>
                <a:gridCol w="4942840"/>
                <a:gridCol w="2999740"/>
              </a:tblGrid>
              <a:tr h="422275">
                <a:tc>
                  <a:txBody>
                    <a:bodyPr/>
                    <a:lstStyle/>
                    <a:p>
                      <a:pPr algn="ctr">
                        <a:buNone/>
                      </a:pPr>
                      <a:r>
                        <a:rPr lang="en-US" dirty="0"/>
                        <a:t>PARAMETER</a:t>
                      </a:r>
                      <a:endParaRPr lang="en-US" dirty="0"/>
                    </a:p>
                  </a:txBody>
                  <a:tcPr/>
                </a:tc>
                <a:tc>
                  <a:txBody>
                    <a:bodyPr/>
                    <a:lstStyle/>
                    <a:p>
                      <a:pPr algn="ctr">
                        <a:buNone/>
                      </a:pPr>
                      <a:r>
                        <a:rPr lang="en-US" dirty="0"/>
                        <a:t>SIMULATION</a:t>
                      </a:r>
                      <a:endParaRPr lang="en-US" dirty="0"/>
                    </a:p>
                  </a:txBody>
                  <a:tcPr/>
                </a:tc>
                <a:tc>
                  <a:txBody>
                    <a:bodyPr/>
                    <a:lstStyle/>
                    <a:p>
                      <a:pPr algn="ctr">
                        <a:buNone/>
                      </a:pPr>
                      <a:r>
                        <a:rPr lang="en-US"/>
                        <a:t>EXPERIMENT</a:t>
                      </a:r>
                      <a:endParaRPr lang="en-US"/>
                    </a:p>
                  </a:txBody>
                  <a:tcPr/>
                </a:tc>
              </a:tr>
              <a:tr h="704850">
                <a:tc>
                  <a:txBody>
                    <a:bodyPr/>
                    <a:lstStyle/>
                    <a:p>
                      <a:pPr>
                        <a:buNone/>
                      </a:pPr>
                      <a:r>
                        <a:rPr lang="en-US"/>
                        <a:t>Renewable Energy Source</a:t>
                      </a:r>
                      <a:endParaRPr lang="en-US"/>
                    </a:p>
                  </a:txBody>
                  <a:tcPr/>
                </a:tc>
                <a:tc>
                  <a:txBody>
                    <a:bodyPr/>
                    <a:lstStyle/>
                    <a:p>
                      <a:pPr>
                        <a:buNone/>
                      </a:pPr>
                      <a:r>
                        <a:rPr lang="en-US"/>
                        <a:t>Control algorithms for maximum power point tracking (MPPT) and grid interaction.</a:t>
                      </a:r>
                      <a:endParaRPr lang="en-US"/>
                    </a:p>
                  </a:txBody>
                  <a:tcPr/>
                </a:tc>
                <a:tc>
                  <a:txBody>
                    <a:bodyPr/>
                    <a:lstStyle/>
                    <a:p>
                      <a:pPr>
                        <a:buNone/>
                      </a:pPr>
                      <a:r>
                        <a:rPr lang="en-US" sz="1800">
                          <a:sym typeface="+mn-ea"/>
                        </a:rPr>
                        <a:t>Solar panels</a:t>
                      </a:r>
                      <a:endParaRPr lang="en-US" sz="1800"/>
                    </a:p>
                    <a:p>
                      <a:pPr>
                        <a:buNone/>
                      </a:pPr>
                      <a:endParaRPr lang="en-US"/>
                    </a:p>
                  </a:txBody>
                  <a:tcPr/>
                </a:tc>
              </a:tr>
              <a:tr h="826135">
                <a:tc>
                  <a:txBody>
                    <a:bodyPr/>
                    <a:lstStyle/>
                    <a:p>
                      <a:pPr>
                        <a:buNone/>
                      </a:pPr>
                      <a:r>
                        <a:rPr lang="en-US"/>
                        <a:t>Battery Storage System</a:t>
                      </a:r>
                      <a:endParaRPr lang="en-US"/>
                    </a:p>
                  </a:txBody>
                  <a:tcPr/>
                </a:tc>
                <a:tc>
                  <a:txBody>
                    <a:bodyPr/>
                    <a:lstStyle/>
                    <a:p>
                      <a:pPr>
                        <a:buNone/>
                      </a:pPr>
                      <a:r>
                        <a:rPr lang="en-US" dirty="0"/>
                        <a:t>Battery management system (BMS) for state-of-charge (SoC) estimation, balancing, and protection.</a:t>
                      </a:r>
                      <a:endParaRPr lang="en-US" dirty="0"/>
                    </a:p>
                  </a:txBody>
                  <a:tcPr/>
                </a:tc>
                <a:tc>
                  <a:txBody>
                    <a:bodyPr/>
                    <a:lstStyle/>
                    <a:p>
                      <a:pPr>
                        <a:buNone/>
                      </a:pPr>
                      <a:r>
                        <a:rPr lang="en-US"/>
                        <a:t>Lithium-ion battery</a:t>
                      </a:r>
                      <a:endParaRPr lang="en-US"/>
                    </a:p>
                  </a:txBody>
                  <a:tcPr/>
                </a:tc>
              </a:tr>
              <a:tr h="1054100">
                <a:tc>
                  <a:txBody>
                    <a:bodyPr/>
                    <a:lstStyle/>
                    <a:p>
                      <a:pPr>
                        <a:buNone/>
                      </a:pPr>
                      <a:r>
                        <a:rPr lang="en-US"/>
                        <a:t>Safety and Reliability</a:t>
                      </a:r>
                      <a:endParaRPr lang="en-US"/>
                    </a:p>
                  </a:txBody>
                  <a:tcPr/>
                </a:tc>
                <a:tc>
                  <a:txBody>
                    <a:bodyPr/>
                    <a:lstStyle/>
                    <a:p>
                      <a:pPr>
                        <a:buNone/>
                      </a:pPr>
                      <a:r>
                        <a:rPr lang="en-US"/>
                        <a:t>Fault detection and isolation (FDI) algorithms, cybersecurity measures.</a:t>
                      </a:r>
                      <a:endParaRPr lang="en-US"/>
                    </a:p>
                  </a:txBody>
                  <a:tcPr/>
                </a:tc>
                <a:tc>
                  <a:txBody>
                    <a:bodyPr/>
                    <a:lstStyle/>
                    <a:p>
                      <a:pPr>
                        <a:buNone/>
                      </a:pPr>
                      <a:r>
                        <a:rPr lang="en-US" sz="1800">
                          <a:sym typeface="+mn-ea"/>
                        </a:rPr>
                        <a:t>Redundant power electronics, safety mechanisms (fuses, breakers)</a:t>
                      </a:r>
                      <a:endParaRPr lang="en-US" sz="1800"/>
                    </a:p>
                    <a:p>
                      <a:pPr>
                        <a:buNone/>
                      </a:pPr>
                      <a:endParaRPr lang="en-US"/>
                    </a:p>
                  </a:txBody>
                  <a:tcPr/>
                </a:tc>
              </a:tr>
              <a:tr h="960120">
                <a:tc>
                  <a:txBody>
                    <a:bodyPr/>
                    <a:lstStyle/>
                    <a:p>
                      <a:pPr>
                        <a:buNone/>
                      </a:pPr>
                      <a:r>
                        <a:rPr lang="en-US"/>
                        <a:t>AI Techniques</a:t>
                      </a:r>
                      <a:endParaRPr lang="en-US"/>
                    </a:p>
                  </a:txBody>
                  <a:tcPr/>
                </a:tc>
                <a:tc>
                  <a:txBody>
                    <a:bodyPr/>
                    <a:lstStyle/>
                    <a:p>
                      <a:pPr>
                        <a:buNone/>
                      </a:pPr>
                      <a:r>
                        <a:rPr lang="en-US"/>
                        <a:t>In Software we implement the AI in wall charger connection box of the control systems for real-time monitoring and control, reinforcement learning for adaptive control strategies. </a:t>
                      </a:r>
                      <a:endParaRPr lang="en-US"/>
                    </a:p>
                  </a:txBody>
                  <a:tcPr/>
                </a:tc>
                <a:tc>
                  <a:txBody>
                    <a:bodyPr/>
                    <a:lstStyle/>
                    <a:p>
                      <a:pPr>
                        <a:buNone/>
                      </a:pPr>
                      <a:r>
                        <a:rPr lang="en-US"/>
                        <a:t>Machine Learning  ANN models for prediction and optimization </a:t>
                      </a:r>
                      <a:endParaRPr lang="en-US"/>
                    </a:p>
                  </a:txBody>
                  <a:tcPr/>
                </a:tc>
              </a:tr>
              <a:tr h="691515">
                <a:tc>
                  <a:txBody>
                    <a:bodyPr/>
                    <a:lstStyle/>
                    <a:p>
                      <a:pPr>
                        <a:buNone/>
                      </a:pPr>
                      <a:r>
                        <a:rPr lang="en-US" dirty="0"/>
                        <a:t>Data Processing</a:t>
                      </a:r>
                      <a:endParaRPr lang="en-US" dirty="0"/>
                    </a:p>
                  </a:txBody>
                  <a:tcPr/>
                </a:tc>
                <a:tc>
                  <a:txBody>
                    <a:bodyPr/>
                    <a:lstStyle/>
                    <a:p>
                      <a:pPr>
                        <a:buNone/>
                      </a:pPr>
                      <a:r>
                        <a:rPr lang="en-US"/>
                        <a:t>Edge computing platforms, cloud-based analytics.</a:t>
                      </a:r>
                      <a:endParaRPr lang="en-US"/>
                    </a:p>
                  </a:txBody>
                  <a:tcPr/>
                </a:tc>
                <a:tc>
                  <a:txBody>
                    <a:bodyPr/>
                    <a:lstStyle/>
                    <a:p>
                      <a:pPr>
                        <a:buNone/>
                      </a:pPr>
                      <a:r>
                        <a:rPr lang="en-US" dirty="0"/>
                        <a:t>Microcontroller(PIC)</a:t>
                      </a:r>
                      <a:endParaRPr lang="en-US" dirty="0"/>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0"/>
            <a:ext cx="7724172" cy="1325563"/>
          </a:xfrm>
        </p:spPr>
        <p:txBody>
          <a:bodyPr>
            <a:normAutofit/>
          </a:bodyPr>
          <a:lstStyle/>
          <a:p>
            <a:r>
              <a:rPr lang="en-US" sz="3600" dirty="0">
                <a:solidFill>
                  <a:srgbClr val="FF0000"/>
                </a:solidFill>
                <a:latin typeface="Times New Roman" panose="02020603050405020304" pitchFamily="18" charset="0"/>
                <a:cs typeface="Times New Roman" panose="02020603050405020304" pitchFamily="18" charset="0"/>
              </a:rPr>
              <a:t>RESULTS AND DISCUSSION</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938349F3-E2E6-4B9D-BD09-553BB2CD51A3}" type="datetime3">
              <a:rPr lang="en-US" smtClean="0"/>
            </a:fld>
            <a:endParaRPr lang="en-IN"/>
          </a:p>
        </p:txBody>
      </p:sp>
      <p:sp>
        <p:nvSpPr>
          <p:cNvPr id="4" name="Footer Placeholder 3"/>
          <p:cNvSpPr>
            <a:spLocks noGrp="1"/>
          </p:cNvSpPr>
          <p:nvPr>
            <p:ph type="ftr" sz="quarter" idx="11"/>
          </p:nvPr>
        </p:nvSpPr>
        <p:spPr/>
        <p:txBody>
          <a:bodyPr/>
          <a:lstStyle/>
          <a:p>
            <a:r>
              <a:rPr lang="en-IN"/>
              <a:t>18EEP401L-PROJECT WORK PHASE 2</a:t>
            </a:r>
            <a:endParaRPr lang="en-IN"/>
          </a:p>
        </p:txBody>
      </p:sp>
      <p:sp>
        <p:nvSpPr>
          <p:cNvPr id="5" name="Slide Number Placeholder 4"/>
          <p:cNvSpPr>
            <a:spLocks noGrp="1"/>
          </p:cNvSpPr>
          <p:nvPr>
            <p:ph type="sldNum" sz="quarter" idx="12"/>
          </p:nvPr>
        </p:nvSpPr>
        <p:spPr/>
        <p:txBody>
          <a:bodyPr/>
          <a:lstStyle/>
          <a:p>
            <a:fld id="{217E21DF-DBD1-42F1-8118-BE6B380E9513}" type="slidenum">
              <a:rPr lang="en-IN" smtClean="0"/>
            </a:fld>
            <a:endParaRPr lang="en-IN"/>
          </a:p>
        </p:txBody>
      </p:sp>
      <p:pic>
        <p:nvPicPr>
          <p:cNvPr id="6"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621" y="-5343"/>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idx="1"/>
          </p:nvPr>
        </p:nvSpPr>
        <p:spPr bwMode="auto">
          <a:xfrm>
            <a:off x="694480" y="1809031"/>
            <a:ext cx="11042249"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It Examines the use of Artificial intelligence (AI) in a Renewable energy source fed Battery storage system for Vehicle-to-Grid (V2G) applications. The experiment involved data collection, Energy </a:t>
            </a:r>
            <a:r>
              <a:rPr lang="en-US" altLang="en-US" sz="2600" dirty="0">
                <a:latin typeface="Times New Roman" panose="02020603050405020304" pitchFamily="18" charset="0"/>
                <a:cs typeface="Times New Roman" panose="02020603050405020304" pitchFamily="18" charset="0"/>
              </a:rPr>
              <a:t>G</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eneration, and Battery charging and discharging efficiency. The results showed that AI techniques significantly improved the system’s Performance, Adaptability, and Responsiveness to varying conditions. However, challenges such as data limitations and model uncertainties were acknowledged. The study concludes by emphasizing the importance of Integrating Renewable Energy sources, Battery storage, and AI techniques for V2G applications.</a:t>
            </a: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855"/>
            <a:ext cx="10515600" cy="1325563"/>
          </a:xfrm>
          <a:solidFill>
            <a:schemeClr val="bg1"/>
          </a:solidFill>
        </p:spPr>
        <p:txBody>
          <a:bodyPr/>
          <a:lstStyle/>
          <a:p>
            <a:pPr algn="ctr"/>
            <a:r>
              <a:rPr lang="en-US" altLang="en-IN" sz="2800">
                <a:solidFill>
                  <a:srgbClr val="FF0000"/>
                </a:solidFill>
                <a:latin typeface="Times New Roman" panose="02020603050405020304" pitchFamily="18" charset="0"/>
                <a:cs typeface="Times New Roman" panose="02020603050405020304" pitchFamily="18" charset="0"/>
              </a:rPr>
              <a:t>PROPOSED HARDWARE KIT</a:t>
            </a:r>
            <a:endParaRPr lang="en-US" altLang="en-IN" sz="2800">
              <a:solidFill>
                <a:srgbClr val="FF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455FB44-B28A-416D-B0FF-8DAD68816F4F}"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9" name="Picture 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621" y="-5343"/>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10"/>
          <p:cNvPicPr>
            <a:picLocks noChangeAspect="1"/>
          </p:cNvPicPr>
          <p:nvPr>
            <p:ph idx="1"/>
          </p:nvPr>
        </p:nvPicPr>
        <p:blipFill>
          <a:blip r:embed="rId3"/>
          <a:stretch>
            <a:fillRect/>
          </a:stretch>
        </p:blipFill>
        <p:spPr>
          <a:xfrm>
            <a:off x="953770" y="1436370"/>
            <a:ext cx="10515600" cy="4834255"/>
          </a:xfrm>
          <a:prstGeom prst="rect">
            <a:avLst/>
          </a:prstGeom>
        </p:spPr>
      </p:pic>
      <p:sp>
        <p:nvSpPr>
          <p:cNvPr id="7" name="Text Box 6"/>
          <p:cNvSpPr txBox="1"/>
          <p:nvPr/>
        </p:nvSpPr>
        <p:spPr>
          <a:xfrm>
            <a:off x="1619885" y="1436370"/>
            <a:ext cx="1266825" cy="364490"/>
          </a:xfrm>
          <a:prstGeom prst="rect">
            <a:avLst/>
          </a:prstGeom>
          <a:solidFill>
            <a:schemeClr val="bg1"/>
          </a:solidFill>
          <a:ln>
            <a:solidFill>
              <a:schemeClr val="tx1"/>
            </a:solidFill>
          </a:ln>
        </p:spPr>
        <p:txBody>
          <a:bodyPr wrap="square" rtlCol="0">
            <a:noAutofit/>
          </a:bodyPr>
          <a:p>
            <a:r>
              <a:rPr lang="en-US"/>
              <a:t>Solar panel</a:t>
            </a:r>
            <a:endParaRPr lang="en-US"/>
          </a:p>
        </p:txBody>
      </p:sp>
      <p:sp>
        <p:nvSpPr>
          <p:cNvPr id="8" name="Text Box 7"/>
          <p:cNvSpPr txBox="1"/>
          <p:nvPr/>
        </p:nvSpPr>
        <p:spPr>
          <a:xfrm>
            <a:off x="3401695" y="1529715"/>
            <a:ext cx="648335" cy="368300"/>
          </a:xfrm>
          <a:prstGeom prst="rect">
            <a:avLst/>
          </a:prstGeom>
          <a:solidFill>
            <a:schemeClr val="bg1"/>
          </a:solidFill>
          <a:ln>
            <a:solidFill>
              <a:schemeClr val="tx1"/>
            </a:solidFill>
          </a:ln>
        </p:spPr>
        <p:txBody>
          <a:bodyPr wrap="square" rtlCol="0">
            <a:spAutoFit/>
          </a:bodyPr>
          <a:p>
            <a:r>
              <a:rPr lang="en-US"/>
              <a:t>Load</a:t>
            </a:r>
            <a:endParaRPr lang="en-US"/>
          </a:p>
        </p:txBody>
      </p:sp>
      <p:sp>
        <p:nvSpPr>
          <p:cNvPr id="12" name="Text Box 11"/>
          <p:cNvSpPr txBox="1"/>
          <p:nvPr/>
        </p:nvSpPr>
        <p:spPr>
          <a:xfrm>
            <a:off x="3078480" y="4657090"/>
            <a:ext cx="594995" cy="368300"/>
          </a:xfrm>
          <a:prstGeom prst="rect">
            <a:avLst/>
          </a:prstGeom>
          <a:solidFill>
            <a:schemeClr val="bg1"/>
          </a:solidFill>
          <a:ln>
            <a:solidFill>
              <a:schemeClr val="tx1"/>
            </a:solidFill>
          </a:ln>
        </p:spPr>
        <p:txBody>
          <a:bodyPr wrap="square" rtlCol="0">
            <a:spAutoFit/>
          </a:bodyPr>
          <a:p>
            <a:r>
              <a:rPr lang="en-US"/>
              <a:t>G2V</a:t>
            </a:r>
            <a:endParaRPr lang="en-US"/>
          </a:p>
        </p:txBody>
      </p:sp>
      <p:sp>
        <p:nvSpPr>
          <p:cNvPr id="13" name="Text Box 12"/>
          <p:cNvSpPr txBox="1"/>
          <p:nvPr/>
        </p:nvSpPr>
        <p:spPr>
          <a:xfrm>
            <a:off x="5767705" y="1529715"/>
            <a:ext cx="935355" cy="368300"/>
          </a:xfrm>
          <a:prstGeom prst="rect">
            <a:avLst/>
          </a:prstGeom>
          <a:solidFill>
            <a:schemeClr val="bg1"/>
          </a:solidFill>
          <a:ln>
            <a:solidFill>
              <a:schemeClr val="tx1"/>
            </a:solidFill>
          </a:ln>
        </p:spPr>
        <p:txBody>
          <a:bodyPr wrap="square" rtlCol="0">
            <a:spAutoFit/>
          </a:bodyPr>
          <a:p>
            <a:r>
              <a:rPr lang="en-US"/>
              <a:t>Inverter</a:t>
            </a:r>
            <a:endParaRPr lang="en-US"/>
          </a:p>
        </p:txBody>
      </p:sp>
      <p:sp>
        <p:nvSpPr>
          <p:cNvPr id="14" name="Text Box 13"/>
          <p:cNvSpPr txBox="1"/>
          <p:nvPr/>
        </p:nvSpPr>
        <p:spPr>
          <a:xfrm>
            <a:off x="4414520" y="3019425"/>
            <a:ext cx="1353820" cy="368300"/>
          </a:xfrm>
          <a:prstGeom prst="rect">
            <a:avLst/>
          </a:prstGeom>
          <a:solidFill>
            <a:schemeClr val="bg1"/>
          </a:solidFill>
          <a:ln>
            <a:solidFill>
              <a:schemeClr val="tx1"/>
            </a:solidFill>
          </a:ln>
        </p:spPr>
        <p:txBody>
          <a:bodyPr wrap="square" rtlCol="0">
            <a:spAutoFit/>
          </a:bodyPr>
          <a:p>
            <a:r>
              <a:rPr lang="en-US"/>
              <a:t>Transformer</a:t>
            </a:r>
            <a:endParaRPr lang="en-US"/>
          </a:p>
        </p:txBody>
      </p:sp>
      <p:sp>
        <p:nvSpPr>
          <p:cNvPr id="15" name="Text Box 14"/>
          <p:cNvSpPr txBox="1"/>
          <p:nvPr/>
        </p:nvSpPr>
        <p:spPr>
          <a:xfrm>
            <a:off x="4591050" y="4719320"/>
            <a:ext cx="714375" cy="305435"/>
          </a:xfrm>
          <a:prstGeom prst="rect">
            <a:avLst/>
          </a:prstGeom>
          <a:solidFill>
            <a:schemeClr val="bg1"/>
          </a:solidFill>
          <a:ln>
            <a:solidFill>
              <a:schemeClr val="tx1"/>
            </a:solidFill>
          </a:ln>
        </p:spPr>
        <p:txBody>
          <a:bodyPr wrap="square" rtlCol="0">
            <a:noAutofit/>
          </a:bodyPr>
          <a:p>
            <a:r>
              <a:rPr lang="en-US"/>
              <a:t>Drive</a:t>
            </a:r>
            <a:endParaRPr lang="en-US"/>
          </a:p>
        </p:txBody>
      </p:sp>
      <p:sp>
        <p:nvSpPr>
          <p:cNvPr id="16" name="Text Box 15"/>
          <p:cNvSpPr txBox="1"/>
          <p:nvPr/>
        </p:nvSpPr>
        <p:spPr>
          <a:xfrm>
            <a:off x="5977890" y="5873750"/>
            <a:ext cx="515620" cy="314960"/>
          </a:xfrm>
          <a:prstGeom prst="rect">
            <a:avLst/>
          </a:prstGeom>
          <a:solidFill>
            <a:schemeClr val="bg1"/>
          </a:solidFill>
          <a:ln>
            <a:solidFill>
              <a:schemeClr val="tx1"/>
            </a:solidFill>
          </a:ln>
        </p:spPr>
        <p:txBody>
          <a:bodyPr wrap="square" rtlCol="0">
            <a:noAutofit/>
          </a:bodyPr>
          <a:p>
            <a:r>
              <a:rPr lang="en-US"/>
              <a:t>PIC</a:t>
            </a:r>
            <a:endParaRPr lang="en-US"/>
          </a:p>
        </p:txBody>
      </p:sp>
      <p:sp>
        <p:nvSpPr>
          <p:cNvPr id="17" name="Text Box 16"/>
          <p:cNvSpPr txBox="1"/>
          <p:nvPr/>
        </p:nvSpPr>
        <p:spPr>
          <a:xfrm>
            <a:off x="5723890" y="4085590"/>
            <a:ext cx="541020" cy="314325"/>
          </a:xfrm>
          <a:prstGeom prst="rect">
            <a:avLst/>
          </a:prstGeom>
          <a:solidFill>
            <a:schemeClr val="bg1"/>
          </a:solidFill>
          <a:ln>
            <a:solidFill>
              <a:schemeClr val="tx1"/>
            </a:solidFill>
          </a:ln>
        </p:spPr>
        <p:txBody>
          <a:bodyPr wrap="square" rtlCol="0">
            <a:noAutofit/>
          </a:bodyPr>
          <a:p>
            <a:r>
              <a:rPr lang="en-US"/>
              <a:t>LCD</a:t>
            </a:r>
            <a:endParaRPr lang="en-US"/>
          </a:p>
        </p:txBody>
      </p:sp>
      <p:sp>
        <p:nvSpPr>
          <p:cNvPr id="18" name="Text Box 17"/>
          <p:cNvSpPr txBox="1"/>
          <p:nvPr/>
        </p:nvSpPr>
        <p:spPr>
          <a:xfrm>
            <a:off x="6913245" y="5024755"/>
            <a:ext cx="688340" cy="342265"/>
          </a:xfrm>
          <a:prstGeom prst="rect">
            <a:avLst/>
          </a:prstGeom>
          <a:solidFill>
            <a:schemeClr val="bg1"/>
          </a:solidFill>
          <a:ln>
            <a:solidFill>
              <a:schemeClr val="tx1"/>
            </a:solidFill>
          </a:ln>
        </p:spPr>
        <p:txBody>
          <a:bodyPr wrap="square" rtlCol="0">
            <a:noAutofit/>
          </a:bodyPr>
          <a:p>
            <a:r>
              <a:rPr lang="en-US"/>
              <a:t>Relay</a:t>
            </a:r>
            <a:endParaRPr lang="en-US"/>
          </a:p>
        </p:txBody>
      </p:sp>
      <p:sp>
        <p:nvSpPr>
          <p:cNvPr id="19" name="Text Box 18"/>
          <p:cNvSpPr txBox="1"/>
          <p:nvPr/>
        </p:nvSpPr>
        <p:spPr>
          <a:xfrm>
            <a:off x="7032625" y="3528060"/>
            <a:ext cx="1120775" cy="572135"/>
          </a:xfrm>
          <a:prstGeom prst="rect">
            <a:avLst/>
          </a:prstGeom>
          <a:solidFill>
            <a:schemeClr val="bg1"/>
          </a:solidFill>
          <a:ln>
            <a:solidFill>
              <a:schemeClr val="tx1"/>
            </a:solidFill>
          </a:ln>
        </p:spPr>
        <p:txBody>
          <a:bodyPr wrap="square" rtlCol="0">
            <a:noAutofit/>
          </a:bodyPr>
          <a:p>
            <a:r>
              <a:rPr lang="en-US"/>
              <a:t>DC-DC</a:t>
            </a:r>
            <a:endParaRPr lang="en-US"/>
          </a:p>
          <a:p>
            <a:r>
              <a:rPr lang="en-US"/>
              <a:t>Converter</a:t>
            </a:r>
            <a:endParaRPr lang="en-US"/>
          </a:p>
        </p:txBody>
      </p:sp>
      <p:sp>
        <p:nvSpPr>
          <p:cNvPr id="20" name="Text Box 19"/>
          <p:cNvSpPr txBox="1"/>
          <p:nvPr/>
        </p:nvSpPr>
        <p:spPr>
          <a:xfrm>
            <a:off x="7058660" y="1529715"/>
            <a:ext cx="1094740" cy="645160"/>
          </a:xfrm>
          <a:prstGeom prst="rect">
            <a:avLst/>
          </a:prstGeom>
          <a:solidFill>
            <a:schemeClr val="bg1"/>
          </a:solidFill>
          <a:ln>
            <a:solidFill>
              <a:schemeClr val="tx1"/>
            </a:solidFill>
          </a:ln>
        </p:spPr>
        <p:txBody>
          <a:bodyPr wrap="square" rtlCol="0">
            <a:spAutoFit/>
          </a:bodyPr>
          <a:p>
            <a:r>
              <a:rPr lang="en-US"/>
              <a:t>Lead acid Battery</a:t>
            </a:r>
            <a:endParaRPr lang="en-US"/>
          </a:p>
        </p:txBody>
      </p:sp>
      <p:sp>
        <p:nvSpPr>
          <p:cNvPr id="21" name="Text Box 20"/>
          <p:cNvSpPr txBox="1"/>
          <p:nvPr/>
        </p:nvSpPr>
        <p:spPr>
          <a:xfrm>
            <a:off x="8314055" y="2910205"/>
            <a:ext cx="1337945" cy="645160"/>
          </a:xfrm>
          <a:prstGeom prst="rect">
            <a:avLst/>
          </a:prstGeom>
          <a:solidFill>
            <a:schemeClr val="bg1"/>
          </a:solidFill>
          <a:ln>
            <a:solidFill>
              <a:schemeClr val="tx1"/>
            </a:solidFill>
          </a:ln>
        </p:spPr>
        <p:txBody>
          <a:bodyPr wrap="square" rtlCol="0">
            <a:spAutoFit/>
          </a:bodyPr>
          <a:p>
            <a:r>
              <a:rPr lang="en-US"/>
              <a:t>Lithium-ion Battery</a:t>
            </a:r>
            <a:endParaRPr lang="en-US"/>
          </a:p>
        </p:txBody>
      </p:sp>
      <p:sp>
        <p:nvSpPr>
          <p:cNvPr id="22" name="Text Box 21"/>
          <p:cNvSpPr txBox="1"/>
          <p:nvPr/>
        </p:nvSpPr>
        <p:spPr>
          <a:xfrm>
            <a:off x="9234170" y="1668145"/>
            <a:ext cx="1296035" cy="368300"/>
          </a:xfrm>
          <a:prstGeom prst="rect">
            <a:avLst/>
          </a:prstGeom>
          <a:solidFill>
            <a:schemeClr val="bg1"/>
          </a:solidFill>
          <a:ln>
            <a:solidFill>
              <a:schemeClr val="tx1"/>
            </a:solidFill>
          </a:ln>
        </p:spPr>
        <p:txBody>
          <a:bodyPr wrap="square" rtlCol="0">
            <a:spAutoFit/>
          </a:bodyPr>
          <a:p>
            <a:r>
              <a:rPr lang="en-US"/>
              <a:t>Motor drive</a:t>
            </a:r>
            <a:endParaRPr lang="en-US"/>
          </a:p>
        </p:txBody>
      </p:sp>
      <p:sp>
        <p:nvSpPr>
          <p:cNvPr id="23" name="Text Box 22"/>
          <p:cNvSpPr txBox="1"/>
          <p:nvPr/>
        </p:nvSpPr>
        <p:spPr>
          <a:xfrm>
            <a:off x="8275320" y="4657090"/>
            <a:ext cx="756285" cy="368300"/>
          </a:xfrm>
          <a:prstGeom prst="rect">
            <a:avLst/>
          </a:prstGeom>
          <a:solidFill>
            <a:schemeClr val="bg1"/>
          </a:solidFill>
          <a:ln>
            <a:solidFill>
              <a:schemeClr val="tx1"/>
            </a:solidFill>
          </a:ln>
        </p:spPr>
        <p:txBody>
          <a:bodyPr wrap="square" rtlCol="0">
            <a:spAutoFit/>
          </a:bodyPr>
          <a:p>
            <a:r>
              <a:rPr lang="en-US"/>
              <a:t>MPPT</a:t>
            </a:r>
            <a:endParaRPr lang="en-US"/>
          </a:p>
        </p:txBody>
      </p:sp>
      <p:sp>
        <p:nvSpPr>
          <p:cNvPr id="24" name="Text Box 23"/>
          <p:cNvSpPr txBox="1"/>
          <p:nvPr/>
        </p:nvSpPr>
        <p:spPr>
          <a:xfrm>
            <a:off x="9476740" y="4429125"/>
            <a:ext cx="1160145" cy="645160"/>
          </a:xfrm>
          <a:prstGeom prst="rect">
            <a:avLst/>
          </a:prstGeom>
          <a:solidFill>
            <a:schemeClr val="bg1"/>
          </a:solidFill>
          <a:ln>
            <a:solidFill>
              <a:schemeClr val="tx1"/>
            </a:solidFill>
          </a:ln>
        </p:spPr>
        <p:txBody>
          <a:bodyPr wrap="square" rtlCol="0">
            <a:spAutoFit/>
          </a:bodyPr>
          <a:p>
            <a:r>
              <a:rPr lang="en-US"/>
              <a:t>Ultra Capacitor</a:t>
            </a:r>
            <a:endParaRPr lang="en-US"/>
          </a:p>
        </p:txBody>
      </p:sp>
      <p:sp>
        <p:nvSpPr>
          <p:cNvPr id="25" name="Text Box 24"/>
          <p:cNvSpPr txBox="1"/>
          <p:nvPr/>
        </p:nvSpPr>
        <p:spPr>
          <a:xfrm>
            <a:off x="9991090" y="3048635"/>
            <a:ext cx="1132205" cy="368300"/>
          </a:xfrm>
          <a:prstGeom prst="rect">
            <a:avLst/>
          </a:prstGeom>
          <a:solidFill>
            <a:schemeClr val="bg1"/>
          </a:solidFill>
          <a:ln>
            <a:solidFill>
              <a:schemeClr val="tx1"/>
            </a:solidFill>
          </a:ln>
        </p:spPr>
        <p:txBody>
          <a:bodyPr wrap="square" rtlCol="0">
            <a:spAutoFit/>
          </a:bodyPr>
          <a:p>
            <a:r>
              <a:rPr lang="en-US"/>
              <a:t>DC Motor</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055" y="0"/>
            <a:ext cx="8870315" cy="1325880"/>
          </a:xfrm>
        </p:spPr>
        <p:txBody>
          <a:bodyPr/>
          <a:lstStyle/>
          <a:p>
            <a:pPr algn="ctr"/>
            <a:r>
              <a:rPr lang="en-US" altLang="en-IN" sz="2800">
                <a:solidFill>
                  <a:srgbClr val="FF0000"/>
                </a:solidFill>
                <a:latin typeface="Times New Roman" panose="02020603050405020304" pitchFamily="18" charset="0"/>
                <a:cs typeface="Times New Roman" panose="02020603050405020304" pitchFamily="18" charset="0"/>
                <a:sym typeface="+mn-ea"/>
              </a:rPr>
              <a:t>COMPARISION OF OUTPUT WAVE FORM OF DC-DC CONVERTER DURING BATTERY CHARGING</a:t>
            </a:r>
            <a:endParaRPr lang="en-US" altLang="en-IN" sz="2800">
              <a:solidFill>
                <a:srgbClr val="FF0000"/>
              </a:solidFill>
              <a:latin typeface="Times New Roman" panose="02020603050405020304" pitchFamily="18" charset="0"/>
              <a:cs typeface="Times New Roman" panose="02020603050405020304" pitchFamily="18" charset="0"/>
              <a:sym typeface="+mn-ea"/>
            </a:endParaRPr>
          </a:p>
        </p:txBody>
      </p:sp>
      <p:sp>
        <p:nvSpPr>
          <p:cNvPr id="4" name="Date Placeholder 3"/>
          <p:cNvSpPr>
            <a:spLocks noGrp="1"/>
          </p:cNvSpPr>
          <p:nvPr>
            <p:ph type="dt" sz="half" idx="10"/>
          </p:nvPr>
        </p:nvSpPr>
        <p:spPr/>
        <p:txBody>
          <a:bodyPr/>
          <a:lstStyle/>
          <a:p>
            <a:fld id="{C455FB44-B28A-416D-B0FF-8DAD68816F4F}"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1238152973" name="Picture 1"/>
          <p:cNvPicPr>
            <a:picLocks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642620" y="2019935"/>
            <a:ext cx="4815840" cy="3433445"/>
          </a:xfrm>
          <a:prstGeom prst="rect">
            <a:avLst/>
          </a:prstGeom>
          <a:noFill/>
          <a:ln>
            <a:noFill/>
          </a:ln>
        </p:spPr>
      </p:pic>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1" y="-5343"/>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9" descr="WhatsApp Image 2023-11-06 at 12.01.19_b14af496"/>
          <p:cNvPicPr>
            <a:picLocks noChangeAspect="1"/>
          </p:cNvPicPr>
          <p:nvPr/>
        </p:nvPicPr>
        <p:blipFill>
          <a:blip r:embed="rId4"/>
          <a:stretch>
            <a:fillRect/>
          </a:stretch>
        </p:blipFill>
        <p:spPr>
          <a:xfrm>
            <a:off x="6198870" y="2015490"/>
            <a:ext cx="5541010" cy="3437890"/>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4325" y="0"/>
            <a:ext cx="8499475" cy="1325880"/>
          </a:xfrm>
        </p:spPr>
        <p:txBody>
          <a:bodyPr/>
          <a:lstStyle/>
          <a:p>
            <a:pPr algn="ctr"/>
            <a:r>
              <a:rPr lang="en-US" altLang="en-IN" sz="2800">
                <a:solidFill>
                  <a:srgbClr val="FF0000"/>
                </a:solidFill>
                <a:latin typeface="Times New Roman" panose="02020603050405020304" pitchFamily="18" charset="0"/>
                <a:cs typeface="Times New Roman" panose="02020603050405020304" pitchFamily="18" charset="0"/>
                <a:sym typeface="+mn-ea"/>
              </a:rPr>
              <a:t>COMPARISION OF </a:t>
            </a:r>
            <a:r>
              <a:rPr lang="en-US" altLang="en-IN" sz="2800">
                <a:solidFill>
                  <a:srgbClr val="FF0000"/>
                </a:solidFill>
                <a:latin typeface="Times New Roman" panose="02020603050405020304" pitchFamily="18" charset="0"/>
                <a:cs typeface="Times New Roman" panose="02020603050405020304" pitchFamily="18" charset="0"/>
                <a:sym typeface="+mn-ea"/>
              </a:rPr>
              <a:t>OUTPUT WAVE FORM OF ULTRA CAPACITOR SUPPLY TO THE CONVERTER</a:t>
            </a:r>
            <a:endParaRPr lang="en-US" altLang="en-IN" sz="2800">
              <a:solidFill>
                <a:srgbClr val="FF0000"/>
              </a:solidFill>
              <a:latin typeface="Times New Roman" panose="02020603050405020304" pitchFamily="18" charset="0"/>
              <a:cs typeface="Times New Roman" panose="02020603050405020304" pitchFamily="18" charset="0"/>
              <a:sym typeface="+mn-ea"/>
            </a:endParaRPr>
          </a:p>
        </p:txBody>
      </p:sp>
      <p:sp>
        <p:nvSpPr>
          <p:cNvPr id="4" name="Date Placeholder 3"/>
          <p:cNvSpPr>
            <a:spLocks noGrp="1"/>
          </p:cNvSpPr>
          <p:nvPr>
            <p:ph type="dt" sz="half" idx="10"/>
          </p:nvPr>
        </p:nvSpPr>
        <p:spPr/>
        <p:txBody>
          <a:bodyPr/>
          <a:lstStyle/>
          <a:p>
            <a:fld id="{C455FB44-B28A-416D-B0FF-8DAD68816F4F}"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7" name="Content Placeholder 6"/>
          <p:cNvPicPr>
            <a:picLocks noChangeAspect="1"/>
          </p:cNvPicPr>
          <p:nvPr>
            <p:ph idx="1"/>
          </p:nvPr>
        </p:nvPicPr>
        <p:blipFill>
          <a:blip r:embed="rId1"/>
          <a:stretch>
            <a:fillRect/>
          </a:stretch>
        </p:blipFill>
        <p:spPr>
          <a:xfrm>
            <a:off x="838200" y="2020570"/>
            <a:ext cx="5106035" cy="3501390"/>
          </a:xfrm>
          <a:prstGeom prst="rect">
            <a:avLst/>
          </a:prstGeom>
        </p:spPr>
      </p:pic>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
          <p:cNvPicPr>
            <a:picLocks noChangeAspect="1"/>
          </p:cNvPicPr>
          <p:nvPr/>
        </p:nvPicPr>
        <p:blipFill>
          <a:blip r:embed="rId4"/>
          <a:stretch>
            <a:fillRect/>
          </a:stretch>
        </p:blipFill>
        <p:spPr>
          <a:xfrm>
            <a:off x="6929755" y="2020570"/>
            <a:ext cx="4539615" cy="3500755"/>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0030" y="24765"/>
            <a:ext cx="8557895" cy="1325880"/>
          </a:xfrm>
        </p:spPr>
        <p:txBody>
          <a:bodyPr/>
          <a:lstStyle/>
          <a:p>
            <a:pPr algn="ctr"/>
            <a:r>
              <a:rPr lang="en-US" altLang="en-IN" sz="2800">
                <a:solidFill>
                  <a:srgbClr val="FF0000"/>
                </a:solidFill>
                <a:latin typeface="Times New Roman" panose="02020603050405020304" pitchFamily="18" charset="0"/>
                <a:cs typeface="Times New Roman" panose="02020603050405020304" pitchFamily="18" charset="0"/>
                <a:sym typeface="+mn-ea"/>
              </a:rPr>
              <a:t>COMPARISION OF </a:t>
            </a:r>
            <a:r>
              <a:rPr lang="en-US" altLang="en-IN" sz="2800">
                <a:solidFill>
                  <a:srgbClr val="FF0000"/>
                </a:solidFill>
                <a:latin typeface="Times New Roman" panose="02020603050405020304" pitchFamily="18" charset="0"/>
                <a:cs typeface="Times New Roman" panose="02020603050405020304" pitchFamily="18" charset="0"/>
              </a:rPr>
              <a:t>OUTPUT WAVE FORM OF INVERTER DURING BATTERY DISCHARGING</a:t>
            </a:r>
            <a:endParaRPr lang="en-US" altLang="en-IN" sz="2800">
              <a:solidFill>
                <a:srgbClr val="FF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455FB44-B28A-416D-B0FF-8DAD68816F4F}"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1761615912" name="Picture 2"/>
          <p:cNvPicPr>
            <a:picLocks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544195" y="2217420"/>
            <a:ext cx="5455920" cy="3272155"/>
          </a:xfrm>
          <a:prstGeom prst="rect">
            <a:avLst/>
          </a:prstGeom>
          <a:noFill/>
          <a:ln>
            <a:solidFill>
              <a:schemeClr val="tx1"/>
            </a:solidFill>
          </a:ln>
        </p:spPr>
      </p:pic>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6911634" name="Picture 1"/>
          <p:cNvPicPr>
            <a:picLocks noChangeAspect="1"/>
          </p:cNvPicPr>
          <p:nvPr/>
        </p:nvPicPr>
        <p:blipFill>
          <a:blip r:embed="rId4"/>
          <a:stretch>
            <a:fillRect/>
          </a:stretch>
        </p:blipFill>
        <p:spPr>
          <a:xfrm>
            <a:off x="6744335" y="2217420"/>
            <a:ext cx="5075555" cy="3276600"/>
          </a:xfrm>
          <a:prstGeom prst="rect">
            <a:avLst/>
          </a:prstGeom>
          <a:ln>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773680" y="-14605"/>
            <a:ext cx="8571230" cy="1325880"/>
          </a:xfrm>
        </p:spPr>
        <p:txBody>
          <a:bodyPr/>
          <a:p>
            <a:pPr algn="ctr"/>
            <a:r>
              <a:rPr lang="en-US" altLang="en-IN" sz="2800">
                <a:solidFill>
                  <a:srgbClr val="FF0000"/>
                </a:solidFill>
                <a:latin typeface="Times New Roman" panose="02020603050405020304" pitchFamily="18" charset="0"/>
                <a:cs typeface="Times New Roman" panose="02020603050405020304" pitchFamily="18" charset="0"/>
                <a:sym typeface="+mn-ea"/>
              </a:rPr>
              <a:t>COMPARISION OF </a:t>
            </a:r>
            <a:r>
              <a:rPr lang="en-US" sz="2800">
                <a:solidFill>
                  <a:srgbClr val="FF0000"/>
                </a:solidFill>
                <a:latin typeface="Times New Roman" panose="02020603050405020304" pitchFamily="18" charset="0"/>
                <a:cs typeface="Times New Roman" panose="02020603050405020304" pitchFamily="18" charset="0"/>
              </a:rPr>
              <a:t>OUTPUT WAVE FORM OF MAXIMUM POWER POINT TRACKING DURING SUPPLY TO THE BATTERY</a:t>
            </a:r>
            <a:endParaRPr lang="en-US" sz="2800">
              <a:solidFill>
                <a:srgbClr val="FF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fld id="{C455FB44-B28A-416D-B0FF-8DAD68816F4F}" type="datetime3">
              <a:rPr lang="en-US" smtClean="0"/>
            </a:fld>
            <a:endParaRPr lang="en-IN"/>
          </a:p>
        </p:txBody>
      </p:sp>
      <p:sp>
        <p:nvSpPr>
          <p:cNvPr id="5" name="Footer Placeholder 4"/>
          <p:cNvSpPr>
            <a:spLocks noGrp="1"/>
          </p:cNvSpPr>
          <p:nvPr>
            <p:ph type="ftr" sz="quarter" idx="11"/>
          </p:nvPr>
        </p:nvSpPr>
        <p:spPr/>
        <p:txBody>
          <a:bodyPr/>
          <a:p>
            <a:r>
              <a:rPr lang="en-IN"/>
              <a:t>18EEP401L-PROJECT WORK PHASE 2</a:t>
            </a:r>
            <a:endParaRPr lang="en-IN"/>
          </a:p>
        </p:txBody>
      </p:sp>
      <p:sp>
        <p:nvSpPr>
          <p:cNvPr id="6" name="Slide Number Placeholder 5"/>
          <p:cNvSpPr>
            <a:spLocks noGrp="1"/>
          </p:cNvSpPr>
          <p:nvPr>
            <p:ph type="sldNum" sz="quarter" idx="12"/>
          </p:nvPr>
        </p:nvSpPr>
        <p:spPr/>
        <p:txBody>
          <a:bodyPr/>
          <a:p>
            <a:fld id="{217E21DF-DBD1-42F1-8118-BE6B380E9513}" type="slidenum">
              <a:rPr lang="en-IN" smtClean="0"/>
            </a:fld>
            <a:endParaRPr lang="en-IN"/>
          </a:p>
        </p:txBody>
      </p:sp>
      <p:pic>
        <p:nvPicPr>
          <p:cNvPr id="7" name="Content Placeholder 6"/>
          <p:cNvPicPr>
            <a:picLocks noChangeAspect="1"/>
          </p:cNvPicPr>
          <p:nvPr>
            <p:ph idx="1"/>
          </p:nvPr>
        </p:nvPicPr>
        <p:blipFill>
          <a:blip r:embed="rId1"/>
          <a:stretch>
            <a:fillRect/>
          </a:stretch>
        </p:blipFill>
        <p:spPr>
          <a:xfrm>
            <a:off x="638810" y="2121535"/>
            <a:ext cx="4935220" cy="3380740"/>
          </a:xfrm>
          <a:prstGeom prst="rect">
            <a:avLst/>
          </a:prstGeom>
        </p:spPr>
      </p:pic>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211885"/>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WhatsApp Image 2023-10-24 at 14.43.13_e9a20e58"/>
          <p:cNvPicPr>
            <a:picLocks noChangeAspect="1"/>
          </p:cNvPicPr>
          <p:nvPr/>
        </p:nvPicPr>
        <p:blipFill>
          <a:blip r:embed="rId4"/>
          <a:stretch>
            <a:fillRect/>
          </a:stretch>
        </p:blipFill>
        <p:spPr>
          <a:xfrm>
            <a:off x="6652260" y="2121535"/>
            <a:ext cx="4701540" cy="3380740"/>
          </a:xfrm>
          <a:prstGeom prst="rect">
            <a:avLst/>
          </a:prstGeom>
          <a:ln>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dirty="0">
                <a:solidFill>
                  <a:srgbClr val="FF0000"/>
                </a:solidFill>
                <a:latin typeface="Times New Roman" panose="02020603050405020304" pitchFamily="18" charset="0"/>
                <a:cs typeface="Times New Roman" panose="02020603050405020304" pitchFamily="18" charset="0"/>
              </a:rPr>
              <a:t>CONCLUSION</a:t>
            </a:r>
            <a:endParaRPr lang="en-IN" sz="3200" dirty="0"/>
          </a:p>
        </p:txBody>
      </p:sp>
      <p:sp>
        <p:nvSpPr>
          <p:cNvPr id="3" name="Content Placeholder 2"/>
          <p:cNvSpPr>
            <a:spLocks noGrp="1"/>
          </p:cNvSpPr>
          <p:nvPr>
            <p:ph idx="1"/>
          </p:nvPr>
        </p:nvSpPr>
        <p:spPr>
          <a:xfrm>
            <a:off x="838200" y="1691005"/>
            <a:ext cx="10515600" cy="4351338"/>
          </a:xfrm>
        </p:spPr>
        <p:txBody>
          <a:bodyPr>
            <a:normAutofit fontScale="90000"/>
          </a:bodyPr>
          <a:lstStyle/>
          <a:p>
            <a:pPr marL="0" indent="0" algn="just">
              <a:buNone/>
            </a:pPr>
            <a:endParaRPr lang="en-IN" sz="2600" dirty="0">
              <a:latin typeface="Times New Roman" panose="02020603050405020304" pitchFamily="18" charset="0"/>
              <a:cs typeface="Times New Roman" panose="02020603050405020304" pitchFamily="18" charset="0"/>
            </a:endParaRPr>
          </a:p>
          <a:p>
            <a:pPr algn="just"/>
            <a:r>
              <a:rPr lang="en-US" altLang="en-IN" sz="2600" dirty="0">
                <a:latin typeface="Times New Roman" panose="02020603050405020304" pitchFamily="18" charset="0"/>
                <a:cs typeface="Times New Roman" panose="02020603050405020304" pitchFamily="18" charset="0"/>
              </a:rPr>
              <a:t>The </a:t>
            </a:r>
            <a:r>
              <a:rPr lang="en-IN" sz="2600" dirty="0">
                <a:latin typeface="Times New Roman" panose="02020603050405020304" pitchFamily="18" charset="0"/>
                <a:cs typeface="Times New Roman" panose="02020603050405020304" pitchFamily="18" charset="0"/>
              </a:rPr>
              <a:t>Improve grid stability </a:t>
            </a:r>
            <a:r>
              <a:rPr lang="en-US" altLang="en-IN" sz="2600" dirty="0">
                <a:latin typeface="Times New Roman" panose="02020603050405020304" pitchFamily="18" charset="0"/>
                <a:cs typeface="Times New Roman" panose="02020603050405020304" pitchFamily="18" charset="0"/>
              </a:rPr>
              <a:t>b</a:t>
            </a:r>
            <a:r>
              <a:rPr lang="en-IN" sz="2600" dirty="0">
                <a:latin typeface="Times New Roman" panose="02020603050405020304" pitchFamily="18" charset="0"/>
                <a:cs typeface="Times New Roman" panose="02020603050405020304" pitchFamily="18" charset="0"/>
              </a:rPr>
              <a:t>y intelligently managing the charging and discharging cycles of EVs based on renewable energy availability and grid demand, the system can help smooth out fluctuations and contribute to a more stable grid.</a:t>
            </a:r>
            <a:endParaRPr lang="en-IN" sz="2600" dirty="0">
              <a:latin typeface="Times New Roman" panose="02020603050405020304" pitchFamily="18" charset="0"/>
              <a:cs typeface="Times New Roman" panose="02020603050405020304" pitchFamily="18" charset="0"/>
            </a:endParaRPr>
          </a:p>
          <a:p>
            <a:pPr algn="just"/>
            <a:r>
              <a:rPr lang="en-IN" sz="2600" dirty="0">
                <a:latin typeface="Times New Roman" panose="02020603050405020304" pitchFamily="18" charset="0"/>
                <a:cs typeface="Times New Roman" panose="02020603050405020304" pitchFamily="18" charset="0"/>
              </a:rPr>
              <a:t>Increase renewable energy integration</a:t>
            </a:r>
            <a:r>
              <a:rPr lang="en-US" altLang="en-IN" sz="2600" dirty="0">
                <a:latin typeface="Times New Roman" panose="02020603050405020304" pitchFamily="18" charset="0"/>
                <a:cs typeface="Times New Roman" panose="02020603050405020304" pitchFamily="18" charset="0"/>
              </a:rPr>
              <a:t> by</a:t>
            </a:r>
            <a:r>
              <a:rPr lang="en-IN" sz="2600" dirty="0">
                <a:latin typeface="Times New Roman" panose="02020603050405020304" pitchFamily="18" charset="0"/>
                <a:cs typeface="Times New Roman" panose="02020603050405020304" pitchFamily="18" charset="0"/>
              </a:rPr>
              <a:t> </a:t>
            </a:r>
            <a:r>
              <a:rPr lang="en-US" altLang="en-IN" sz="2600" dirty="0">
                <a:latin typeface="Times New Roman" panose="02020603050405020304" pitchFamily="18" charset="0"/>
                <a:cs typeface="Times New Roman" panose="02020603050405020304" pitchFamily="18" charset="0"/>
              </a:rPr>
              <a:t>Artifical Intelligence </a:t>
            </a:r>
            <a:r>
              <a:rPr lang="en-IN" sz="2600" dirty="0">
                <a:latin typeface="Times New Roman" panose="02020603050405020304" pitchFamily="18" charset="0"/>
                <a:cs typeface="Times New Roman" panose="02020603050405020304" pitchFamily="18" charset="0"/>
              </a:rPr>
              <a:t>AI can predict renewable energy generation and optimize battery storage to effectively utilize renewable energy sources, reducing reliance on fossil fuels.</a:t>
            </a:r>
            <a:endParaRPr lang="en-IN" sz="2600" dirty="0">
              <a:latin typeface="Times New Roman" panose="02020603050405020304" pitchFamily="18" charset="0"/>
              <a:cs typeface="Times New Roman" panose="02020603050405020304" pitchFamily="18" charset="0"/>
            </a:endParaRPr>
          </a:p>
          <a:p>
            <a:pPr algn="just"/>
            <a:r>
              <a:rPr lang="en-IN" sz="2600" dirty="0">
                <a:latin typeface="Times New Roman" panose="02020603050405020304" pitchFamily="18" charset="0"/>
                <a:cs typeface="Times New Roman" panose="02020603050405020304" pitchFamily="18" charset="0"/>
              </a:rPr>
              <a:t>Enhance V2G feasibility </a:t>
            </a:r>
            <a:r>
              <a:rPr lang="en-US" altLang="en-IN" sz="2600" dirty="0">
                <a:latin typeface="Times New Roman" panose="02020603050405020304" pitchFamily="18" charset="0"/>
                <a:cs typeface="Times New Roman" panose="02020603050405020304" pitchFamily="18" charset="0"/>
              </a:rPr>
              <a:t>t</a:t>
            </a:r>
            <a:r>
              <a:rPr lang="en-IN" sz="2600" dirty="0">
                <a:latin typeface="Times New Roman" panose="02020603050405020304" pitchFamily="18" charset="0"/>
                <a:cs typeface="Times New Roman" panose="02020603050405020304" pitchFamily="18" charset="0"/>
              </a:rPr>
              <a:t>he AI-powered system can optimize charging and discharging to minimize</a:t>
            </a:r>
            <a:r>
              <a:rPr lang="en-US" altLang="en-IN" sz="2600" dirty="0">
                <a:latin typeface="Times New Roman" panose="02020603050405020304" pitchFamily="18" charset="0"/>
                <a:cs typeface="Times New Roman" panose="02020603050405020304" pitchFamily="18" charset="0"/>
              </a:rPr>
              <a:t> the </a:t>
            </a:r>
            <a:r>
              <a:rPr lang="en-IN" sz="2600" dirty="0">
                <a:latin typeface="Times New Roman" panose="02020603050405020304" pitchFamily="18" charset="0"/>
                <a:cs typeface="Times New Roman" panose="02020603050405020304" pitchFamily="18" charset="0"/>
              </a:rPr>
              <a:t>EV batteries, making V2G a more attractive option for </a:t>
            </a:r>
            <a:r>
              <a:rPr lang="en-US" altLang="en-IN" sz="2600" dirty="0">
                <a:latin typeface="Times New Roman" panose="02020603050405020304" pitchFamily="18" charset="0"/>
                <a:cs typeface="Times New Roman" panose="02020603050405020304" pitchFamily="18" charset="0"/>
              </a:rPr>
              <a:t> protecting the Environment from pollution.</a:t>
            </a:r>
            <a:endParaRPr lang="en-US" altLang="en-IN" sz="2600" dirty="0">
              <a:latin typeface="Times New Roman" panose="02020603050405020304" pitchFamily="18" charset="0"/>
              <a:cs typeface="Times New Roman" panose="02020603050405020304" pitchFamily="18" charset="0"/>
            </a:endParaRPr>
          </a:p>
        </p:txBody>
      </p:sp>
      <p:pic>
        <p:nvPicPr>
          <p:cNvPr id="5"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4CD4C625-DB56-4856-B055-345AEB7B38D8}" type="datetime3">
              <a:rPr lang="en-US" smtClean="0"/>
            </a:fld>
            <a:endParaRPr lang="en-IN"/>
          </a:p>
        </p:txBody>
      </p:sp>
      <p:sp>
        <p:nvSpPr>
          <p:cNvPr id="7" name="Footer Placeholder 6"/>
          <p:cNvSpPr>
            <a:spLocks noGrp="1"/>
          </p:cNvSpPr>
          <p:nvPr>
            <p:ph type="ftr" sz="quarter" idx="11"/>
          </p:nvPr>
        </p:nvSpPr>
        <p:spPr/>
        <p:txBody>
          <a:bodyPr/>
          <a:lstStyle/>
          <a:p>
            <a:r>
              <a:rPr lang="en-IN"/>
              <a:t>18EEP401L-PROJECT WORK PHASE 2</a:t>
            </a:r>
            <a:endParaRPr lang="en-IN"/>
          </a:p>
        </p:txBody>
      </p:sp>
      <p:sp>
        <p:nvSpPr>
          <p:cNvPr id="8" name="Slide Number Placeholder 7"/>
          <p:cNvSpPr>
            <a:spLocks noGrp="1"/>
          </p:cNvSpPr>
          <p:nvPr>
            <p:ph type="sldNum" sz="quarter" idx="12"/>
          </p:nvPr>
        </p:nvSpPr>
        <p:spPr/>
        <p:txBody>
          <a:bodyPr/>
          <a:lstStyle/>
          <a:p>
            <a:fld id="{217E21DF-DBD1-42F1-8118-BE6B380E9513}" type="slidenum">
              <a:rPr lang="en-IN" smtClean="0"/>
            </a:fld>
            <a:endParaRPr lang="en-IN"/>
          </a:p>
        </p:txBody>
      </p:sp>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30882"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4282"/>
          </a:xfrm>
        </p:spPr>
        <p:txBody>
          <a:bodyPr>
            <a:normAutofit/>
          </a:bodyPr>
          <a:lstStyle/>
          <a:p>
            <a:pPr algn="ctr"/>
            <a:r>
              <a:rPr lang="en-US" sz="3200" dirty="0">
                <a:solidFill>
                  <a:srgbClr val="FF0000"/>
                </a:solidFill>
                <a:latin typeface="Times New Roman" panose="02020603050405020304"/>
                <a:ea typeface="Calibri" panose="020F0502020204030204"/>
                <a:cs typeface="Calibri" panose="020F0502020204030204"/>
              </a:rPr>
              <a:t>OVERVIEW OF PRESENTATION</a:t>
            </a:r>
            <a:endParaRPr lang="en-IN" sz="3200" dirty="0"/>
          </a:p>
        </p:txBody>
      </p:sp>
      <p:sp>
        <p:nvSpPr>
          <p:cNvPr id="3" name="Content Placeholder 2"/>
          <p:cNvSpPr>
            <a:spLocks noGrp="1"/>
          </p:cNvSpPr>
          <p:nvPr>
            <p:ph idx="1"/>
          </p:nvPr>
        </p:nvSpPr>
        <p:spPr>
          <a:xfrm>
            <a:off x="838200" y="1324708"/>
            <a:ext cx="10515600" cy="4852255"/>
          </a:xfrm>
        </p:spPr>
        <p:txBody>
          <a:bodyPr>
            <a:normAutofit fontScale="92500" lnSpcReduction="20000"/>
          </a:bodyPr>
          <a:lstStyle/>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Objective</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Abstract </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Introduction</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Proposed method</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Circuit Diagram</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Simulation Diagram</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Comparision of Simulation and Experiment</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Results and Discussion</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Specification</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Conclusion </a:t>
            </a:r>
            <a:endParaRPr lang="en-US" dirty="0">
              <a:latin typeface="Times New Roman" panose="02020603050405020304"/>
              <a:ea typeface="Calibri" panose="020F0502020204030204"/>
              <a:cs typeface="Calibri" panose="020F0502020204030204"/>
            </a:endParaRPr>
          </a:p>
          <a:p>
            <a:pPr>
              <a:buFont typeface="Wingdings" panose="05000000000000000000" pitchFamily="2" charset="2"/>
              <a:buChar char="§"/>
            </a:pPr>
            <a:r>
              <a:rPr lang="en-US" dirty="0">
                <a:latin typeface="Times New Roman" panose="02020603050405020304"/>
                <a:ea typeface="Calibri" panose="020F0502020204030204"/>
                <a:cs typeface="Calibri" panose="020F0502020204030204"/>
              </a:rPr>
              <a:t>References</a:t>
            </a:r>
            <a:endParaRPr lang="en-US" dirty="0">
              <a:latin typeface="Times New Roman" panose="02020603050405020304"/>
              <a:ea typeface="Calibri" panose="020F0502020204030204"/>
              <a:cs typeface="Calibri" panose="020F0502020204030204"/>
            </a:endParaRPr>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ate Placeholder 6"/>
          <p:cNvSpPr>
            <a:spLocks noGrp="1"/>
          </p:cNvSpPr>
          <p:nvPr>
            <p:ph type="dt" sz="half" idx="10"/>
          </p:nvPr>
        </p:nvSpPr>
        <p:spPr/>
        <p:txBody>
          <a:bodyPr/>
          <a:lstStyle/>
          <a:p>
            <a:fld id="{A1AB0116-8E78-4639-945C-DCA3979B3892}" type="datetime3">
              <a:rPr lang="en-US" smtClean="0"/>
            </a:fld>
            <a:endParaRPr lang="en-IN"/>
          </a:p>
        </p:txBody>
      </p:sp>
      <p:sp>
        <p:nvSpPr>
          <p:cNvPr id="8" name="Footer Placeholder 7"/>
          <p:cNvSpPr>
            <a:spLocks noGrp="1"/>
          </p:cNvSpPr>
          <p:nvPr>
            <p:ph type="ftr" sz="quarter" idx="11"/>
          </p:nvPr>
        </p:nvSpPr>
        <p:spPr/>
        <p:txBody>
          <a:bodyPr/>
          <a:lstStyle/>
          <a:p>
            <a:r>
              <a:rPr lang="en-IN"/>
              <a:t>18EEP401L-PROJECT WORK PHASE 2</a:t>
            </a:r>
            <a:endParaRPr lang="en-IN"/>
          </a:p>
        </p:txBody>
      </p:sp>
      <p:sp>
        <p:nvSpPr>
          <p:cNvPr id="9" name="Slide Number Placeholder 8"/>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E0C6E4-54AB-4086-B6A3-B99E6603F51F}"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l="9720" t="8027" r="15586" b="1991"/>
          <a:stretch>
            <a:fillRect/>
          </a:stretch>
        </p:blipFill>
        <p:spPr>
          <a:xfrm>
            <a:off x="1464906" y="136525"/>
            <a:ext cx="9106677" cy="617096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CC04EE69-EC72-4000-99C1-1B434B9203BD}" type="datetime3">
              <a:rPr lang="en-US" smtClean="0"/>
            </a:fld>
            <a:endParaRPr lang="en-IN"/>
          </a:p>
        </p:txBody>
      </p:sp>
      <p:sp>
        <p:nvSpPr>
          <p:cNvPr id="3" name="Footer Placeholder 2"/>
          <p:cNvSpPr>
            <a:spLocks noGrp="1"/>
          </p:cNvSpPr>
          <p:nvPr>
            <p:ph type="ftr" sz="quarter" idx="11"/>
          </p:nvPr>
        </p:nvSpPr>
        <p:spPr/>
        <p:txBody>
          <a:bodyPr/>
          <a:p>
            <a:r>
              <a:rPr lang="en-IN"/>
              <a:t>18EEP401L-PROJECT WORK PHASE 2</a:t>
            </a:r>
            <a:endParaRPr lang="en-IN"/>
          </a:p>
        </p:txBody>
      </p:sp>
      <p:sp>
        <p:nvSpPr>
          <p:cNvPr id="4" name="Slide Number Placeholder 3"/>
          <p:cNvSpPr>
            <a:spLocks noGrp="1"/>
          </p:cNvSpPr>
          <p:nvPr>
            <p:ph type="sldNum" sz="quarter" idx="12"/>
          </p:nvPr>
        </p:nvSpPr>
        <p:spPr/>
        <p:txBody>
          <a:bodyPr/>
          <a:p>
            <a:fld id="{217E21DF-DBD1-42F1-8118-BE6B380E9513}" type="slidenum">
              <a:rPr lang="en-IN" smtClean="0"/>
            </a:fld>
            <a:endParaRPr lang="en-IN"/>
          </a:p>
        </p:txBody>
      </p:sp>
      <p:pic>
        <p:nvPicPr>
          <p:cNvPr id="7" name="Picture 6" descr="Screenshot (65)"/>
          <p:cNvPicPr>
            <a:picLocks noChangeAspect="1"/>
          </p:cNvPicPr>
          <p:nvPr/>
        </p:nvPicPr>
        <p:blipFill>
          <a:blip r:embed="rId1"/>
          <a:srcRect t="10793" b="7291"/>
          <a:stretch>
            <a:fillRect/>
          </a:stretch>
        </p:blipFill>
        <p:spPr>
          <a:xfrm>
            <a:off x="6518910" y="215900"/>
            <a:ext cx="5300821" cy="2779776"/>
          </a:xfrm>
          <a:prstGeom prst="rect">
            <a:avLst/>
          </a:prstGeom>
        </p:spPr>
      </p:pic>
      <p:pic>
        <p:nvPicPr>
          <p:cNvPr id="8" name="Picture 7" descr="Screenshot (64)"/>
          <p:cNvPicPr>
            <a:picLocks noChangeAspect="1"/>
          </p:cNvPicPr>
          <p:nvPr/>
        </p:nvPicPr>
        <p:blipFill>
          <a:blip r:embed="rId2"/>
          <a:srcRect t="11775" b="7291"/>
          <a:stretch>
            <a:fillRect/>
          </a:stretch>
        </p:blipFill>
        <p:spPr>
          <a:xfrm>
            <a:off x="570230" y="3383280"/>
            <a:ext cx="5190490" cy="2780030"/>
          </a:xfrm>
          <a:prstGeom prst="rect">
            <a:avLst/>
          </a:prstGeom>
        </p:spPr>
      </p:pic>
      <p:pic>
        <p:nvPicPr>
          <p:cNvPr id="9" name="Picture 8" descr="Screenshot (63)"/>
          <p:cNvPicPr>
            <a:picLocks noChangeAspect="1"/>
          </p:cNvPicPr>
          <p:nvPr/>
        </p:nvPicPr>
        <p:blipFill>
          <a:blip r:embed="rId3"/>
          <a:srcRect t="11191" b="7291"/>
          <a:stretch>
            <a:fillRect/>
          </a:stretch>
        </p:blipFill>
        <p:spPr>
          <a:xfrm>
            <a:off x="6519545" y="3308985"/>
            <a:ext cx="5333365" cy="2783840"/>
          </a:xfrm>
          <a:prstGeom prst="rect">
            <a:avLst/>
          </a:prstGeom>
        </p:spPr>
      </p:pic>
      <p:pic>
        <p:nvPicPr>
          <p:cNvPr id="10" name="Picture 9" descr="Screenshot (66)"/>
          <p:cNvPicPr>
            <a:picLocks noChangeAspect="1"/>
          </p:cNvPicPr>
          <p:nvPr/>
        </p:nvPicPr>
        <p:blipFill>
          <a:blip r:embed="rId4"/>
          <a:srcRect t="9735" b="8014"/>
          <a:stretch>
            <a:fillRect/>
          </a:stretch>
        </p:blipFill>
        <p:spPr>
          <a:xfrm>
            <a:off x="570865" y="215900"/>
            <a:ext cx="5189604" cy="277977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8593C5-AD26-4EA5-889F-82774C1660CE}"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11" name="Picture 10" descr="A certificate of participation&#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88440" y="417830"/>
            <a:ext cx="9762490" cy="578231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rgbClr val="FF0000"/>
                </a:solidFill>
                <a:latin typeface="Times New Roman" panose="02020603050405020304"/>
                <a:cs typeface="Times New Roman" panose="02020603050405020304"/>
              </a:rPr>
              <a:t>REFERENCES</a:t>
            </a:r>
            <a:endParaRPr lang="en-IN" sz="3200" dirty="0"/>
          </a:p>
        </p:txBody>
      </p:sp>
      <p:sp>
        <p:nvSpPr>
          <p:cNvPr id="3" name="Content Placeholder 2"/>
          <p:cNvSpPr>
            <a:spLocks noGrp="1"/>
          </p:cNvSpPr>
          <p:nvPr>
            <p:ph idx="1"/>
          </p:nvPr>
        </p:nvSpPr>
        <p:spPr/>
        <p:txBody>
          <a:bodyPr>
            <a:normAutofit/>
          </a:bodyPr>
          <a:lstStyle/>
          <a:p>
            <a:pPr algn="just"/>
            <a:r>
              <a:rPr lang="en-US" sz="2200" dirty="0">
                <a:latin typeface="Times New Roman" panose="02020603050405020304" pitchFamily="18" charset="0"/>
                <a:cs typeface="Times New Roman" panose="02020603050405020304" pitchFamily="18" charset="0"/>
              </a:rPr>
              <a:t>[1] H. N. de Melo, J. P. F. Trovao, P. G. Pereirinha, H. M. Jorge and C. H. Antunes, “Energy Cost Optimization of Hybrid Renewables Based V2G Microgrid Considering Multi Objective Function by Using Artificial Bee Colony Optimization”</a:t>
            </a:r>
            <a:r>
              <a:rPr lang="en-US" sz="2200" b="0" kern="1200" dirty="0">
                <a:solidFill>
                  <a:schemeClr val="dk1"/>
                </a:solidFill>
                <a:effectLst/>
                <a:latin typeface="Times New Roman" panose="02020603050405020304" pitchFamily="18" charset="0"/>
                <a:cs typeface="Times New Roman" panose="02020603050405020304" pitchFamily="18" charset="0"/>
              </a:rPr>
              <a:t>-Engineering Science and Technology, an International Journal </a:t>
            </a:r>
            <a:r>
              <a:rPr lang="en-US" sz="2200" dirty="0">
                <a:solidFill>
                  <a:schemeClr val="dk1"/>
                </a:solidFill>
                <a:latin typeface="Times New Roman" panose="02020603050405020304" pitchFamily="18" charset="0"/>
                <a:cs typeface="Times New Roman" panose="02020603050405020304" pitchFamily="18" charset="0"/>
              </a:rPr>
              <a:t>I</a:t>
            </a:r>
            <a:r>
              <a:rPr lang="en-US" sz="2200" dirty="0">
                <a:latin typeface="Times New Roman" panose="02020603050405020304" pitchFamily="18" charset="0"/>
                <a:cs typeface="Times New Roman" panose="02020603050405020304" pitchFamily="18" charset="0"/>
              </a:rPr>
              <a:t>EEE Trans. Veh. Technol., vol. 67, no. 1, pp. 114-123, Jan. 2020.</a:t>
            </a: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[2] J. R. Aguero, E. Takayesu, D. Novosel and R. Masiello, “Modernizing the Grid: Challenges and Opportunities for a Sustainable Future,” IEEE Power and Energy Magazine, vol. 15, no. 3, pp. 74-83, May-June 2021.</a:t>
            </a: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[3] D. Bowermaster, M. Alexander and M. Duvall, “The Need for Charging: Evaluating utility infrastructures for electric vehicles while providing customer support,” IEEE Electrification Magazine, vol. 5, no. 1, pp. 59- 67, March 2020.</a:t>
            </a:r>
            <a:endParaRPr lang="en-US" sz="2200" dirty="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4"/>
          <p:cNvSpPr>
            <a:spLocks noGrp="1"/>
          </p:cNvSpPr>
          <p:nvPr>
            <p:ph type="dt" sz="half" idx="10"/>
          </p:nvPr>
        </p:nvSpPr>
        <p:spPr/>
        <p:txBody>
          <a:bodyPr/>
          <a:lstStyle/>
          <a:p>
            <a:fld id="{E36F4374-E319-47A8-BA06-B14F021B6E4E}" type="datetime3">
              <a:rPr lang="en-US" smtClean="0"/>
            </a:fld>
            <a:endParaRPr lang="en-IN"/>
          </a:p>
        </p:txBody>
      </p:sp>
      <p:sp>
        <p:nvSpPr>
          <p:cNvPr id="6" name="Footer Placeholder 5"/>
          <p:cNvSpPr>
            <a:spLocks noGrp="1"/>
          </p:cNvSpPr>
          <p:nvPr>
            <p:ph type="ftr" sz="quarter" idx="11"/>
          </p:nvPr>
        </p:nvSpPr>
        <p:spPr/>
        <p:txBody>
          <a:bodyPr/>
          <a:lstStyle/>
          <a:p>
            <a:r>
              <a:rPr lang="en-IN"/>
              <a:t>18EEP401L-PROJECT WORK PHASE 2</a:t>
            </a:r>
            <a:endParaRPr lang="en-IN"/>
          </a:p>
        </p:txBody>
      </p:sp>
      <p:sp>
        <p:nvSpPr>
          <p:cNvPr id="7" name="Slide Number Placeholder 6"/>
          <p:cNvSpPr>
            <a:spLocks noGrp="1"/>
          </p:cNvSpPr>
          <p:nvPr>
            <p:ph type="sldNum" sz="quarter" idx="12"/>
          </p:nvPr>
        </p:nvSpPr>
        <p:spPr/>
        <p:txBody>
          <a:bodyPr/>
          <a:lstStyle/>
          <a:p>
            <a:fld id="{217E21DF-DBD1-42F1-8118-BE6B380E9513}" type="slidenum">
              <a:rPr lang="en-IN" smtClean="0"/>
            </a:fld>
            <a:endParaRPr lang="en-IN"/>
          </a:p>
        </p:txBody>
      </p:sp>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30882"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43B239-F230-425E-B412-2B683F0B1AB6}"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7" name="Content Placeholder 6" descr="1,061 Thank You Blue Stock Video Footage - 4K and HD Video Clips |  Shutterstock"/>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bwMode="auto">
          <a:xfrm>
            <a:off x="667657" y="537029"/>
            <a:ext cx="10914743" cy="5819321"/>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rgbClr val="FF0000"/>
                </a:solidFill>
                <a:latin typeface="Times New Roman" panose="02020603050405020304" pitchFamily="18" charset="0"/>
                <a:cs typeface="Times New Roman" panose="02020603050405020304" pitchFamily="18" charset="0"/>
              </a:rPr>
              <a:t>OBJECTIVE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600" b="0" i="0" dirty="0">
                <a:effectLst/>
                <a:latin typeface="Times New Roman" panose="02020603050405020304" pitchFamily="18" charset="0"/>
                <a:cs typeface="Times New Roman" panose="02020603050405020304" pitchFamily="18" charset="0"/>
              </a:rPr>
              <a:t>The study aims to evaluate the feasibility and effectiveness of integrating renewable energy sources and battery storage systems for vehicle-to-grid (V2G) applications using AI techniques. </a:t>
            </a:r>
            <a:endParaRPr lang="en-US" sz="2600" b="0" i="0" dirty="0">
              <a:effectLst/>
              <a:latin typeface="Times New Roman" panose="02020603050405020304" pitchFamily="18" charset="0"/>
              <a:cs typeface="Times New Roman" panose="02020603050405020304" pitchFamily="18" charset="0"/>
            </a:endParaRPr>
          </a:p>
          <a:p>
            <a:pPr algn="just"/>
            <a:r>
              <a:rPr lang="en-US" sz="2600" b="0" i="0" dirty="0">
                <a:effectLst/>
                <a:latin typeface="Times New Roman" panose="02020603050405020304" pitchFamily="18" charset="0"/>
                <a:cs typeface="Times New Roman" panose="02020603050405020304" pitchFamily="18" charset="0"/>
              </a:rPr>
              <a:t>It involves assessing renewable energy sources, analyzing battery storage systems, and investigating the potential of V2G technology. AI techniques are applied to optimize system performance, assessing economic and environmental impact. </a:t>
            </a:r>
            <a:endParaRPr lang="en-US" sz="2600" b="0" i="0" dirty="0">
              <a:effectLst/>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a:t>
            </a:r>
            <a:r>
              <a:rPr lang="en-US" sz="2600" b="0" i="0" dirty="0">
                <a:effectLst/>
                <a:latin typeface="Times New Roman" panose="02020603050405020304" pitchFamily="18" charset="0"/>
                <a:cs typeface="Times New Roman" panose="02020603050405020304" pitchFamily="18" charset="0"/>
              </a:rPr>
              <a:t>he performance of battery storage systems in storing and supplying electricity to electric vehicles and the grid.</a:t>
            </a:r>
            <a:endParaRPr lang="en-IN" sz="2600" dirty="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45FB682F-5E0B-4512-B778-8269296354FD}" type="datetime3">
              <a:rPr lang="en-US" smtClean="0"/>
            </a:fld>
            <a:endParaRPr lang="en-IN"/>
          </a:p>
        </p:txBody>
      </p:sp>
      <p:sp>
        <p:nvSpPr>
          <p:cNvPr id="7" name="Footer Placeholder 6"/>
          <p:cNvSpPr>
            <a:spLocks noGrp="1"/>
          </p:cNvSpPr>
          <p:nvPr>
            <p:ph type="ftr" sz="quarter" idx="11"/>
          </p:nvPr>
        </p:nvSpPr>
        <p:spPr/>
        <p:txBody>
          <a:bodyPr/>
          <a:lstStyle/>
          <a:p>
            <a:r>
              <a:rPr lang="en-IN"/>
              <a:t>18EEP401L-PROJECT WORK PHASE 2</a:t>
            </a:r>
            <a:endParaRPr lang="en-IN"/>
          </a:p>
        </p:txBody>
      </p:sp>
      <p:sp>
        <p:nvSpPr>
          <p:cNvPr id="8" name="Slide Number Placeholder 7"/>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rgbClr val="FF0000"/>
                </a:solidFill>
                <a:latin typeface="Times New Roman" panose="02020603050405020304"/>
                <a:cs typeface="Times New Roman" panose="02020603050405020304"/>
              </a:rPr>
              <a:t>ABSTRACT</a:t>
            </a:r>
            <a:endParaRPr lang="en-IN" sz="3200" dirty="0"/>
          </a:p>
        </p:txBody>
      </p:sp>
      <p:sp>
        <p:nvSpPr>
          <p:cNvPr id="3" name="Content Placeholder 2"/>
          <p:cNvSpPr>
            <a:spLocks noGrp="1"/>
          </p:cNvSpPr>
          <p:nvPr>
            <p:ph idx="1"/>
          </p:nvPr>
        </p:nvSpPr>
        <p:spPr/>
        <p:txBody>
          <a:bodyPr>
            <a:normAutofit/>
          </a:bodyPr>
          <a:lstStyle/>
          <a:p>
            <a:pPr algn="just"/>
            <a:r>
              <a:rPr lang="en-IN" sz="2600" dirty="0">
                <a:latin typeface="Times New Roman" panose="02020603050405020304"/>
                <a:cs typeface="Times New Roman" panose="02020603050405020304"/>
              </a:rPr>
              <a:t>The proposed system is a renewable energy source fed battery storage system for vehicle-to-grid application using Artificial Intelligence(AI) technology. We getting renewable Energy </a:t>
            </a:r>
            <a:r>
              <a:rPr lang="en-US" sz="2600" dirty="0">
                <a:latin typeface="Times New Roman" panose="02020603050405020304"/>
                <a:cs typeface="Times New Roman" panose="02020603050405020304"/>
              </a:rPr>
              <a:t>source from solar photovoltaic Panel.</a:t>
            </a:r>
            <a:endParaRPr lang="en-IN" sz="2600" dirty="0">
              <a:latin typeface="Times New Roman" panose="02020603050405020304"/>
              <a:cs typeface="Times New Roman" panose="02020603050405020304"/>
            </a:endParaRPr>
          </a:p>
          <a:p>
            <a:pPr algn="just"/>
            <a:r>
              <a:rPr lang="en-IN" sz="2600" dirty="0">
                <a:latin typeface="Times New Roman" panose="02020603050405020304"/>
                <a:cs typeface="Times New Roman" panose="02020603050405020304"/>
              </a:rPr>
              <a:t>The system utilizes solar photovoltaic energy sources connected to a PIC microcontroller and AI for energy management based on the maximum power demand in Grid.</a:t>
            </a:r>
            <a:endParaRPr lang="en-IN" sz="2600" dirty="0">
              <a:latin typeface="Times New Roman" panose="02020603050405020304"/>
              <a:cs typeface="Times New Roman" panose="02020603050405020304"/>
            </a:endParaRPr>
          </a:p>
          <a:p>
            <a:pPr algn="just"/>
            <a:r>
              <a:rPr lang="en-IN" sz="2600" dirty="0">
                <a:latin typeface="Times New Roman" panose="02020603050405020304"/>
                <a:cs typeface="Times New Roman" panose="02020603050405020304"/>
              </a:rPr>
              <a:t> This innovative system aims to integrate renewable energy sources with battery storage and AI technology, facilitating vehicle-to-grid operations.</a:t>
            </a:r>
            <a:endParaRPr lang="en-IN" sz="2600" dirty="0">
              <a:latin typeface="Times New Roman" panose="02020603050405020304"/>
              <a:cs typeface="Times New Roman" panose="02020603050405020304"/>
            </a:endParaRPr>
          </a:p>
          <a:p>
            <a:pPr algn="just"/>
            <a:endParaRPr lang="en-IN" sz="2600" dirty="0">
              <a:latin typeface="Times New Roman" panose="02020603050405020304"/>
              <a:cs typeface="Times New Roman" panose="02020603050405020304"/>
            </a:endParaRPr>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BAEBCACF-9514-4019-8F5C-36B49F5116AD}" type="datetime3">
              <a:rPr lang="en-US" smtClean="0"/>
            </a:fld>
            <a:endParaRPr lang="en-IN"/>
          </a:p>
        </p:txBody>
      </p:sp>
      <p:sp>
        <p:nvSpPr>
          <p:cNvPr id="7" name="Footer Placeholder 6"/>
          <p:cNvSpPr>
            <a:spLocks noGrp="1"/>
          </p:cNvSpPr>
          <p:nvPr>
            <p:ph type="ftr" sz="quarter" idx="11"/>
          </p:nvPr>
        </p:nvSpPr>
        <p:spPr/>
        <p:txBody>
          <a:bodyPr/>
          <a:lstStyle/>
          <a:p>
            <a:r>
              <a:rPr lang="en-IN"/>
              <a:t>18EEP401L-PROJECT WORK PHASE 2</a:t>
            </a:r>
            <a:endParaRPr lang="en-IN"/>
          </a:p>
        </p:txBody>
      </p:sp>
      <p:sp>
        <p:nvSpPr>
          <p:cNvPr id="8" name="Slide Number Placeholder 7"/>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rgbClr val="FF0000"/>
                </a:solidFill>
                <a:latin typeface="Times New Roman" panose="02020603050405020304"/>
                <a:cs typeface="Calibri" panose="020F0502020204030204"/>
              </a:rPr>
              <a:t>ABSTRACT(cont..)</a:t>
            </a:r>
            <a:endParaRPr lang="en-IN" sz="3200" dirty="0"/>
          </a:p>
        </p:txBody>
      </p:sp>
      <p:sp>
        <p:nvSpPr>
          <p:cNvPr id="3" name="Content Placeholder 2"/>
          <p:cNvSpPr>
            <a:spLocks noGrp="1"/>
          </p:cNvSpPr>
          <p:nvPr>
            <p:ph idx="1"/>
          </p:nvPr>
        </p:nvSpPr>
        <p:spPr/>
        <p:txBody>
          <a:bodyPr>
            <a:normAutofit/>
          </a:bodyPr>
          <a:lstStyle/>
          <a:p>
            <a:pPr algn="just"/>
            <a:r>
              <a:rPr lang="en-IN" sz="2600" dirty="0">
                <a:latin typeface="Times New Roman" panose="02020603050405020304"/>
                <a:cs typeface="Times New Roman" panose="02020603050405020304"/>
                <a:sym typeface="+mn-ea"/>
              </a:rPr>
              <a:t> The use of AI technology promises to optimize battery life cycle data monitoring. To address rural areas disconnected from the grid, this PV system integrated with an ultra-capacitor represents among the most exciting sources of renewable energy sources available today. </a:t>
            </a:r>
            <a:endParaRPr lang="en-IN" sz="2600" dirty="0">
              <a:latin typeface="Times New Roman" panose="02020603050405020304"/>
              <a:cs typeface="Times New Roman" panose="02020603050405020304"/>
              <a:sym typeface="+mn-ea"/>
            </a:endParaRPr>
          </a:p>
          <a:p>
            <a:pPr algn="just"/>
            <a:r>
              <a:rPr lang="en-US" altLang="en-IN" sz="2600" dirty="0">
                <a:latin typeface="Times New Roman" panose="02020603050405020304"/>
                <a:cs typeface="Times New Roman" panose="02020603050405020304"/>
                <a:sym typeface="+mn-ea"/>
              </a:rPr>
              <a:t>T</a:t>
            </a:r>
            <a:r>
              <a:rPr lang="en-IN" sz="2600" dirty="0">
                <a:latin typeface="Times New Roman" panose="02020603050405020304"/>
                <a:cs typeface="Times New Roman" panose="02020603050405020304"/>
                <a:sym typeface="+mn-ea"/>
              </a:rPr>
              <a:t>his proposed system can assist are not available. Furthermore, it may provide added benefits to consumers by lowering electric vehicle costs and increasing demand for Electric Vehicles through utilizing renewable sources to charge batteries based on maximum peak demand in the grid.</a:t>
            </a:r>
            <a:endParaRPr lang="en-IN" sz="2600" dirty="0">
              <a:latin typeface="Times New Roman" panose="02020603050405020304"/>
              <a:cs typeface="Times New Roman" panose="02020603050405020304"/>
            </a:endParaRPr>
          </a:p>
          <a:p>
            <a:pPr algn="just"/>
            <a:r>
              <a:rPr lang="en-IN" sz="2600" dirty="0">
                <a:latin typeface="Times New Roman" panose="02020603050405020304"/>
              </a:rPr>
              <a:t>The system enables a prosumer to sell excess energy to the utility or participate in the market with higher prices, reducing operational costs and grid dependency. </a:t>
            </a:r>
            <a:endParaRPr lang="en-IN" sz="2600" dirty="0">
              <a:latin typeface="Times New Roman" panose="02020603050405020304"/>
              <a:cs typeface="Times New Roman" panose="02020603050405020304"/>
            </a:endParaRPr>
          </a:p>
          <a:p>
            <a:pPr algn="just"/>
            <a:endParaRPr lang="en-IN" sz="2600" dirty="0"/>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96287143-77FA-4FDA-9E4F-065CFDE263B1}" type="datetime3">
              <a:rPr lang="en-US" smtClean="0"/>
            </a:fld>
            <a:endParaRPr lang="en-IN"/>
          </a:p>
        </p:txBody>
      </p:sp>
      <p:sp>
        <p:nvSpPr>
          <p:cNvPr id="7" name="Footer Placeholder 6"/>
          <p:cNvSpPr>
            <a:spLocks noGrp="1"/>
          </p:cNvSpPr>
          <p:nvPr>
            <p:ph type="ftr" sz="quarter" idx="11"/>
          </p:nvPr>
        </p:nvSpPr>
        <p:spPr/>
        <p:txBody>
          <a:bodyPr/>
          <a:lstStyle/>
          <a:p>
            <a:r>
              <a:rPr lang="en-IN"/>
              <a:t>18EEP401L-PROJECT WORK PHASE 2</a:t>
            </a:r>
            <a:endParaRPr lang="en-IN"/>
          </a:p>
        </p:txBody>
      </p:sp>
      <p:sp>
        <p:nvSpPr>
          <p:cNvPr id="8" name="Slide Number Placeholder 7"/>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rgbClr val="FF0000"/>
                </a:solidFill>
                <a:latin typeface="Times New Roman" panose="02020603050405020304"/>
                <a:cs typeface="Times New Roman" panose="02020603050405020304"/>
              </a:rPr>
              <a:t>INTRODUCTION</a:t>
            </a:r>
            <a:endParaRPr lang="en-IN" sz="3200" dirty="0"/>
          </a:p>
        </p:txBody>
      </p:sp>
      <p:sp>
        <p:nvSpPr>
          <p:cNvPr id="3" name="Content Placeholder 2"/>
          <p:cNvSpPr>
            <a:spLocks noGrp="1"/>
          </p:cNvSpPr>
          <p:nvPr>
            <p:ph idx="1"/>
          </p:nvPr>
        </p:nvSpPr>
        <p:spPr/>
        <p:txBody>
          <a:bodyPr>
            <a:normAutofit/>
          </a:bodyPr>
          <a:lstStyle/>
          <a:p>
            <a:pPr algn="just"/>
            <a:r>
              <a:rPr lang="en-IN" sz="2600" dirty="0">
                <a:latin typeface="Times New Roman" panose="02020603050405020304"/>
                <a:ea typeface="+mn-lt"/>
                <a:cs typeface="+mn-lt"/>
              </a:rPr>
              <a:t>A Renewable Energy Source fed Battery Storage System for Vehicle to Grid Application Using AI Technology is a system that combines renewable energy sources, battery storage, and artificial intelligence technology.</a:t>
            </a:r>
            <a:endParaRPr lang="en-IN" sz="2600" dirty="0">
              <a:latin typeface="Times New Roman" panose="02020603050405020304"/>
              <a:ea typeface="+mn-lt"/>
              <a:cs typeface="+mn-lt"/>
            </a:endParaRPr>
          </a:p>
          <a:p>
            <a:pPr algn="just"/>
            <a:r>
              <a:rPr lang="en-US" altLang="en-IN" sz="2600" dirty="0">
                <a:latin typeface="Times New Roman" panose="02020603050405020304" pitchFamily="18" charset="0"/>
                <a:cs typeface="Times New Roman" panose="02020603050405020304" pitchFamily="18" charset="0"/>
              </a:rPr>
              <a:t>The </a:t>
            </a:r>
            <a:r>
              <a:rPr lang="en-IN" sz="2600" dirty="0">
                <a:latin typeface="Times New Roman" panose="02020603050405020304" pitchFamily="18" charset="0"/>
                <a:cs typeface="Times New Roman" panose="02020603050405020304" pitchFamily="18" charset="0"/>
              </a:rPr>
              <a:t>solar energy from photovoltaic systems as a renewable energy source to charge the Electric vehicle battery to supply the power to the grid.  </a:t>
            </a:r>
            <a:endParaRPr lang="en-IN" sz="2600" dirty="0">
              <a:latin typeface="Times New Roman" panose="02020603050405020304" pitchFamily="18" charset="0"/>
              <a:cs typeface="Times New Roman" panose="02020603050405020304" pitchFamily="18" charset="0"/>
            </a:endParaRPr>
          </a:p>
          <a:p>
            <a:pPr algn="just"/>
            <a:r>
              <a:rPr lang="en-IN" sz="2600" dirty="0">
                <a:latin typeface="Times New Roman" panose="02020603050405020304" pitchFamily="18" charset="0"/>
                <a:cs typeface="Times New Roman" panose="02020603050405020304" pitchFamily="18" charset="0"/>
              </a:rPr>
              <a:t>Renewable Energy Source comprises of sustainable energy sources such solar that are incorporated with systems for storage and intelligent control techniques will provide reliable and efficient power supply. </a:t>
            </a:r>
            <a:endParaRPr lang="en-IN" sz="2600" dirty="0">
              <a:latin typeface="Times New Roman" panose="02020603050405020304" pitchFamily="18" charset="0"/>
              <a:cs typeface="Times New Roman" panose="02020603050405020304" pitchFamily="18" charset="0"/>
            </a:endParaRPr>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FACF3CBF-7720-42A8-972E-A249AC7A9CD8}" type="datetime3">
              <a:rPr lang="en-US" smtClean="0"/>
            </a:fld>
            <a:endParaRPr lang="en-IN"/>
          </a:p>
        </p:txBody>
      </p:sp>
      <p:sp>
        <p:nvSpPr>
          <p:cNvPr id="7" name="Footer Placeholder 6"/>
          <p:cNvSpPr>
            <a:spLocks noGrp="1"/>
          </p:cNvSpPr>
          <p:nvPr>
            <p:ph type="ftr" sz="quarter" idx="11"/>
          </p:nvPr>
        </p:nvSpPr>
        <p:spPr/>
        <p:txBody>
          <a:bodyPr/>
          <a:lstStyle/>
          <a:p>
            <a:r>
              <a:rPr lang="en-IN"/>
              <a:t>18EEP401L-PROJECT WORK PHASE 2</a:t>
            </a:r>
            <a:endParaRPr lang="en-IN"/>
          </a:p>
        </p:txBody>
      </p:sp>
      <p:sp>
        <p:nvSpPr>
          <p:cNvPr id="8" name="Slide Number Placeholder 7"/>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solidFill>
                  <a:srgbClr val="FF0000"/>
                </a:solidFill>
                <a:latin typeface="Times New Roman" panose="02020603050405020304"/>
                <a:cs typeface="Times New Roman" panose="02020603050405020304"/>
              </a:rPr>
              <a:t>INTRODUCTION(cont..)</a:t>
            </a:r>
            <a:endParaRPr lang="en-IN" sz="3200" dirty="0"/>
          </a:p>
        </p:txBody>
      </p:sp>
      <p:sp>
        <p:nvSpPr>
          <p:cNvPr id="3" name="Content Placeholder 2"/>
          <p:cNvSpPr>
            <a:spLocks noGrp="1"/>
          </p:cNvSpPr>
          <p:nvPr>
            <p:ph idx="1"/>
          </p:nvPr>
        </p:nvSpPr>
        <p:spPr/>
        <p:txBody>
          <a:bodyPr>
            <a:normAutofit/>
          </a:bodyPr>
          <a:lstStyle/>
          <a:p>
            <a:pPr algn="just"/>
            <a:r>
              <a:rPr lang="en-IN" sz="2600" dirty="0">
                <a:latin typeface="Times New Roman" panose="02020603050405020304"/>
                <a:cs typeface="Times New Roman" panose="02020603050405020304"/>
              </a:rPr>
              <a:t>This system aims to address the challenges of conventional electrical grids, including the inability to fulfil peak demand, expensive power outages, and pollution-induced environmental catastrophes. </a:t>
            </a:r>
            <a:endParaRPr lang="en-IN" sz="2600" dirty="0">
              <a:latin typeface="Times New Roman" panose="02020603050405020304"/>
              <a:cs typeface="Times New Roman" panose="02020603050405020304"/>
            </a:endParaRPr>
          </a:p>
          <a:p>
            <a:pPr algn="just"/>
            <a:r>
              <a:rPr lang="en-IN" sz="2600" dirty="0">
                <a:latin typeface="Times New Roman" panose="02020603050405020304"/>
                <a:cs typeface="Times New Roman" panose="02020603050405020304"/>
              </a:rPr>
              <a:t>The integration of renewable energy sources and electric vehicles into the grid is based on research into cutting-edge smart metering and communication systems.</a:t>
            </a:r>
            <a:endParaRPr lang="en-IN" sz="2600" dirty="0">
              <a:latin typeface="Times New Roman" panose="02020603050405020304"/>
              <a:cs typeface="Times New Roman" panose="02020603050405020304"/>
            </a:endParaRPr>
          </a:p>
          <a:p>
            <a:pPr algn="just"/>
            <a:r>
              <a:rPr lang="en-IN" sz="2600" dirty="0">
                <a:latin typeface="Times New Roman" panose="02020603050405020304"/>
                <a:cs typeface="Times New Roman" panose="02020603050405020304"/>
              </a:rPr>
              <a:t>The use of artificial intelligence promises battery life cycle data monitoring and enables the efficient management of hybrid renewable energy sources</a:t>
            </a:r>
            <a:endParaRPr lang="en-US" sz="2600" dirty="0">
              <a:cs typeface="Calibri" panose="020F0502020204030204"/>
            </a:endParaRPr>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69235"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F84A48C4-3B6D-4C3F-BCA1-90F7EA933FD3}" type="datetime3">
              <a:rPr lang="en-US" smtClean="0"/>
            </a:fld>
            <a:endParaRPr lang="en-IN"/>
          </a:p>
        </p:txBody>
      </p:sp>
      <p:sp>
        <p:nvSpPr>
          <p:cNvPr id="7" name="Footer Placeholder 6"/>
          <p:cNvSpPr>
            <a:spLocks noGrp="1"/>
          </p:cNvSpPr>
          <p:nvPr>
            <p:ph type="ftr" sz="quarter" idx="11"/>
          </p:nvPr>
        </p:nvSpPr>
        <p:spPr/>
        <p:txBody>
          <a:bodyPr/>
          <a:lstStyle/>
          <a:p>
            <a:r>
              <a:rPr lang="en-IN"/>
              <a:t>18EEP401L-PROJECT WORK PHASE 2</a:t>
            </a:r>
            <a:endParaRPr lang="en-IN"/>
          </a:p>
        </p:txBody>
      </p:sp>
      <p:sp>
        <p:nvSpPr>
          <p:cNvPr id="8" name="Slide Number Placeholder 7"/>
          <p:cNvSpPr>
            <a:spLocks noGrp="1"/>
          </p:cNvSpPr>
          <p:nvPr>
            <p:ph type="sldNum" sz="quarter" idx="12"/>
          </p:nvPr>
        </p:nvSpPr>
        <p:spPr/>
        <p:txBody>
          <a:bodyPr/>
          <a:lstStyle/>
          <a:p>
            <a:fld id="{217E21DF-DBD1-42F1-8118-BE6B380E9513}" type="slidenum">
              <a:rPr lang="en-IN" smtClean="0"/>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3584" y="37404"/>
            <a:ext cx="8550215" cy="1142770"/>
          </a:xfrm>
        </p:spPr>
        <p:txBody>
          <a:bodyPr>
            <a:no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           PROPOSED BLOCK DIAGRAM OF </a:t>
            </a:r>
            <a:r>
              <a:rPr lang="en-US" sz="1600" b="1" dirty="0">
                <a:solidFill>
                  <a:srgbClr val="FF0000"/>
                </a:solidFill>
                <a:latin typeface="Times New Roman" panose="02020603050405020304"/>
                <a:cs typeface="Times New Roman" panose="02020603050405020304"/>
              </a:rPr>
              <a:t> </a:t>
            </a:r>
            <a:r>
              <a:rPr lang="en-US" sz="1600" dirty="0">
                <a:solidFill>
                  <a:srgbClr val="FF0000"/>
                </a:solidFill>
                <a:latin typeface="Times New Roman" panose="02020603050405020304"/>
                <a:cs typeface="Times New Roman" panose="02020603050405020304"/>
              </a:rPr>
              <a:t>EXPERIMENTAL ANALYSIS OF RENEWABLE ENERGY SOURCE FED BATTERY STORAGE SYSTEM FOR VEHICLE TO GRID APPLICATION USING AI TECHNIQUES</a:t>
            </a:r>
            <a:br>
              <a:rPr lang="en-US" sz="1600" b="1" dirty="0">
                <a:solidFill>
                  <a:srgbClr val="FF0000"/>
                </a:solidFill>
                <a:latin typeface="Times New Roman" panose="02020603050405020304" pitchFamily="18" charset="0"/>
                <a:cs typeface="Times New Roman" panose="02020603050405020304" pitchFamily="18" charset="0"/>
              </a:rPr>
            </a:br>
            <a:endParaRPr lang="en-IN" sz="1600" dirty="0">
              <a:solidFill>
                <a:srgbClr val="FF0000"/>
              </a:solidFill>
            </a:endParaRPr>
          </a:p>
        </p:txBody>
      </p:sp>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32257"/>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47530" y="109192"/>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Date Placeholder 41"/>
          <p:cNvSpPr>
            <a:spLocks noGrp="1"/>
          </p:cNvSpPr>
          <p:nvPr>
            <p:ph type="dt" sz="half" idx="10"/>
          </p:nvPr>
        </p:nvSpPr>
        <p:spPr/>
        <p:txBody>
          <a:bodyPr/>
          <a:lstStyle/>
          <a:p>
            <a:fld id="{1948FCE9-B2EC-4392-B5C0-B03C5353E22D}" type="datetime3">
              <a:rPr lang="en-US" smtClean="0"/>
            </a:fld>
            <a:endParaRPr lang="en-IN"/>
          </a:p>
        </p:txBody>
      </p:sp>
      <p:sp>
        <p:nvSpPr>
          <p:cNvPr id="43" name="Footer Placeholder 42"/>
          <p:cNvSpPr>
            <a:spLocks noGrp="1"/>
          </p:cNvSpPr>
          <p:nvPr>
            <p:ph type="ftr" sz="quarter" idx="11"/>
          </p:nvPr>
        </p:nvSpPr>
        <p:spPr/>
        <p:txBody>
          <a:bodyPr/>
          <a:lstStyle/>
          <a:p>
            <a:r>
              <a:rPr lang="en-IN"/>
              <a:t>18EEP401L-PROJECT WORK PHASE 2</a:t>
            </a:r>
            <a:endParaRPr lang="en-IN"/>
          </a:p>
        </p:txBody>
      </p:sp>
      <p:sp>
        <p:nvSpPr>
          <p:cNvPr id="44" name="Slide Number Placeholder 43"/>
          <p:cNvSpPr>
            <a:spLocks noGrp="1"/>
          </p:cNvSpPr>
          <p:nvPr>
            <p:ph type="sldNum" sz="quarter" idx="12"/>
          </p:nvPr>
        </p:nvSpPr>
        <p:spPr/>
        <p:txBody>
          <a:bodyPr/>
          <a:lstStyle/>
          <a:p>
            <a:fld id="{217E21DF-DBD1-42F1-8118-BE6B380E9513}" type="slidenum">
              <a:rPr lang="en-IN" smtClean="0"/>
            </a:fld>
            <a:endParaRPr lang="en-IN"/>
          </a:p>
        </p:txBody>
      </p:sp>
      <p:sp>
        <p:nvSpPr>
          <p:cNvPr id="38" name="object 5"/>
          <p:cNvSpPr txBox="1"/>
          <p:nvPr/>
        </p:nvSpPr>
        <p:spPr>
          <a:xfrm>
            <a:off x="7117080" y="3828288"/>
            <a:ext cx="1295400" cy="1329055"/>
          </a:xfrm>
          <a:prstGeom prst="rect">
            <a:avLst/>
          </a:prstGeom>
          <a:ln w="12700">
            <a:solidFill>
              <a:srgbClr val="000000"/>
            </a:solidFill>
          </a:ln>
        </p:spPr>
        <p:txBody>
          <a:bodyPr vert="horz" wrap="square" lIns="0" tIns="0" rIns="0" bIns="0" rtlCol="0">
            <a:spAutoFit/>
          </a:bodyPr>
          <a:lstStyle/>
          <a:p>
            <a:pPr>
              <a:lnSpc>
                <a:spcPct val="100000"/>
              </a:lnSpc>
            </a:pPr>
            <a:endParaRPr sz="1800">
              <a:latin typeface="Times New Roman" panose="02020603050405020304"/>
              <a:cs typeface="Times New Roman" panose="02020603050405020304"/>
            </a:endParaRPr>
          </a:p>
          <a:p>
            <a:pPr>
              <a:lnSpc>
                <a:spcPct val="100000"/>
              </a:lnSpc>
              <a:spcBef>
                <a:spcPts val="15"/>
              </a:spcBef>
            </a:pPr>
            <a:endParaRPr sz="1700">
              <a:latin typeface="Times New Roman" panose="02020603050405020304"/>
              <a:cs typeface="Times New Roman" panose="02020603050405020304"/>
            </a:endParaRPr>
          </a:p>
          <a:p>
            <a:pPr marL="93980">
              <a:lnSpc>
                <a:spcPct val="100000"/>
              </a:lnSpc>
            </a:pPr>
            <a:r>
              <a:rPr sz="1800" spc="-5" dirty="0">
                <a:latin typeface="Calibri" panose="020F0502020204030204"/>
                <a:cs typeface="Calibri" panose="020F0502020204030204"/>
              </a:rPr>
              <a:t>PIC</a:t>
            </a:r>
            <a:r>
              <a:rPr sz="1800" spc="-40" dirty="0">
                <a:latin typeface="Calibri" panose="020F0502020204030204"/>
                <a:cs typeface="Calibri" panose="020F0502020204030204"/>
              </a:rPr>
              <a:t> </a:t>
            </a:r>
            <a:r>
              <a:rPr sz="1800" dirty="0">
                <a:latin typeface="Calibri" panose="020F0502020204030204"/>
                <a:cs typeface="Calibri" panose="020F0502020204030204"/>
              </a:rPr>
              <a:t>16f887a</a:t>
            </a:r>
            <a:endParaRPr sz="1800">
              <a:latin typeface="Calibri" panose="020F0502020204030204"/>
              <a:cs typeface="Calibri" panose="020F0502020204030204"/>
            </a:endParaRPr>
          </a:p>
        </p:txBody>
      </p:sp>
      <p:sp>
        <p:nvSpPr>
          <p:cNvPr id="45" name="object 6"/>
          <p:cNvSpPr txBox="1"/>
          <p:nvPr/>
        </p:nvSpPr>
        <p:spPr>
          <a:xfrm>
            <a:off x="3860291" y="2572511"/>
            <a:ext cx="1447800" cy="685800"/>
          </a:xfrm>
          <a:prstGeom prst="rect">
            <a:avLst/>
          </a:prstGeom>
          <a:ln w="12700">
            <a:solidFill>
              <a:srgbClr val="000000"/>
            </a:solidFill>
          </a:ln>
        </p:spPr>
        <p:txBody>
          <a:bodyPr vert="horz" wrap="square" lIns="0" tIns="190500" rIns="0" bIns="0" rtlCol="0">
            <a:spAutoFit/>
          </a:bodyPr>
          <a:lstStyle/>
          <a:p>
            <a:pPr marL="384810">
              <a:lnSpc>
                <a:spcPct val="100000"/>
              </a:lnSpc>
              <a:spcBef>
                <a:spcPts val="1500"/>
              </a:spcBef>
            </a:pPr>
            <a:r>
              <a:rPr sz="1800" spc="-10" dirty="0">
                <a:latin typeface="Calibri" panose="020F0502020204030204"/>
                <a:cs typeface="Calibri" panose="020F0502020204030204"/>
              </a:rPr>
              <a:t>Battery</a:t>
            </a:r>
            <a:endParaRPr sz="1800">
              <a:latin typeface="Calibri" panose="020F0502020204030204"/>
              <a:cs typeface="Calibri" panose="020F0502020204030204"/>
            </a:endParaRPr>
          </a:p>
        </p:txBody>
      </p:sp>
      <p:sp>
        <p:nvSpPr>
          <p:cNvPr id="46" name="object 7"/>
          <p:cNvSpPr txBox="1"/>
          <p:nvPr/>
        </p:nvSpPr>
        <p:spPr>
          <a:xfrm>
            <a:off x="7059168" y="2570988"/>
            <a:ext cx="1447800" cy="685800"/>
          </a:xfrm>
          <a:prstGeom prst="rect">
            <a:avLst/>
          </a:prstGeom>
          <a:ln w="12700">
            <a:solidFill>
              <a:srgbClr val="000000"/>
            </a:solidFill>
          </a:ln>
        </p:spPr>
        <p:txBody>
          <a:bodyPr vert="horz" wrap="square" lIns="0" tIns="191135" rIns="0" bIns="0" rtlCol="0">
            <a:spAutoFit/>
          </a:bodyPr>
          <a:lstStyle/>
          <a:p>
            <a:pPr marL="408940">
              <a:lnSpc>
                <a:spcPct val="100000"/>
              </a:lnSpc>
              <a:spcBef>
                <a:spcPts val="1505"/>
              </a:spcBef>
            </a:pPr>
            <a:r>
              <a:rPr sz="1800" spc="-10" dirty="0">
                <a:latin typeface="Calibri" panose="020F0502020204030204"/>
                <a:cs typeface="Calibri" panose="020F0502020204030204"/>
              </a:rPr>
              <a:t>Inverter</a:t>
            </a:r>
            <a:endParaRPr sz="1800">
              <a:latin typeface="Calibri" panose="020F0502020204030204"/>
              <a:cs typeface="Calibri" panose="020F0502020204030204"/>
            </a:endParaRPr>
          </a:p>
        </p:txBody>
      </p:sp>
      <p:sp>
        <p:nvSpPr>
          <p:cNvPr id="47" name="object 8"/>
          <p:cNvSpPr/>
          <p:nvPr/>
        </p:nvSpPr>
        <p:spPr>
          <a:xfrm>
            <a:off x="5308091" y="2862198"/>
            <a:ext cx="1752600" cy="103505"/>
          </a:xfrm>
          <a:custGeom>
            <a:avLst/>
            <a:gdLst/>
            <a:ahLst/>
            <a:cxnLst/>
            <a:rect l="l" t="t" r="r" b="b"/>
            <a:pathLst>
              <a:path w="1752600" h="103505">
                <a:moveTo>
                  <a:pt x="1741185" y="45338"/>
                </a:moveTo>
                <a:lnTo>
                  <a:pt x="1739391" y="45338"/>
                </a:lnTo>
                <a:lnTo>
                  <a:pt x="1739391" y="58038"/>
                </a:lnTo>
                <a:lnTo>
                  <a:pt x="1715957" y="58045"/>
                </a:lnTo>
                <a:lnTo>
                  <a:pt x="1656968" y="92455"/>
                </a:lnTo>
                <a:lnTo>
                  <a:pt x="1655953" y="96392"/>
                </a:lnTo>
                <a:lnTo>
                  <a:pt x="1657731" y="99313"/>
                </a:lnTo>
                <a:lnTo>
                  <a:pt x="1659509" y="102362"/>
                </a:lnTo>
                <a:lnTo>
                  <a:pt x="1663446" y="103377"/>
                </a:lnTo>
                <a:lnTo>
                  <a:pt x="1752091" y="51688"/>
                </a:lnTo>
                <a:lnTo>
                  <a:pt x="1741185" y="45338"/>
                </a:lnTo>
                <a:close/>
              </a:path>
              <a:path w="1752600" h="103505">
                <a:moveTo>
                  <a:pt x="1715981" y="45345"/>
                </a:moveTo>
                <a:lnTo>
                  <a:pt x="0" y="45847"/>
                </a:lnTo>
                <a:lnTo>
                  <a:pt x="0" y="58547"/>
                </a:lnTo>
                <a:lnTo>
                  <a:pt x="1715969" y="58038"/>
                </a:lnTo>
                <a:lnTo>
                  <a:pt x="1726855" y="51688"/>
                </a:lnTo>
                <a:lnTo>
                  <a:pt x="1715981" y="45345"/>
                </a:lnTo>
                <a:close/>
              </a:path>
              <a:path w="1752600" h="103505">
                <a:moveTo>
                  <a:pt x="1726855" y="51688"/>
                </a:moveTo>
                <a:lnTo>
                  <a:pt x="1715957" y="58045"/>
                </a:lnTo>
                <a:lnTo>
                  <a:pt x="1739391" y="58038"/>
                </a:lnTo>
                <a:lnTo>
                  <a:pt x="1739391" y="57150"/>
                </a:lnTo>
                <a:lnTo>
                  <a:pt x="1736216" y="57150"/>
                </a:lnTo>
                <a:lnTo>
                  <a:pt x="1726855" y="51688"/>
                </a:lnTo>
                <a:close/>
              </a:path>
              <a:path w="1752600" h="103505">
                <a:moveTo>
                  <a:pt x="1736216" y="46227"/>
                </a:moveTo>
                <a:lnTo>
                  <a:pt x="1726855" y="51688"/>
                </a:lnTo>
                <a:lnTo>
                  <a:pt x="1736216" y="57150"/>
                </a:lnTo>
                <a:lnTo>
                  <a:pt x="1736216" y="46227"/>
                </a:lnTo>
                <a:close/>
              </a:path>
              <a:path w="1752600" h="103505">
                <a:moveTo>
                  <a:pt x="1739391" y="46227"/>
                </a:moveTo>
                <a:lnTo>
                  <a:pt x="1736216" y="46227"/>
                </a:lnTo>
                <a:lnTo>
                  <a:pt x="1736216" y="57150"/>
                </a:lnTo>
                <a:lnTo>
                  <a:pt x="1739391" y="57150"/>
                </a:lnTo>
                <a:lnTo>
                  <a:pt x="1739391" y="46227"/>
                </a:lnTo>
                <a:close/>
              </a:path>
              <a:path w="1752600" h="103505">
                <a:moveTo>
                  <a:pt x="1739391" y="45338"/>
                </a:moveTo>
                <a:lnTo>
                  <a:pt x="1715981" y="45345"/>
                </a:lnTo>
                <a:lnTo>
                  <a:pt x="1726855" y="51688"/>
                </a:lnTo>
                <a:lnTo>
                  <a:pt x="1736216" y="46227"/>
                </a:lnTo>
                <a:lnTo>
                  <a:pt x="1739391" y="46227"/>
                </a:lnTo>
                <a:lnTo>
                  <a:pt x="1739391" y="45338"/>
                </a:lnTo>
                <a:close/>
              </a:path>
              <a:path w="1752600" h="103505">
                <a:moveTo>
                  <a:pt x="1663446" y="0"/>
                </a:moveTo>
                <a:lnTo>
                  <a:pt x="1659509" y="1015"/>
                </a:lnTo>
                <a:lnTo>
                  <a:pt x="1655953" y="7112"/>
                </a:lnTo>
                <a:lnTo>
                  <a:pt x="1656968" y="11049"/>
                </a:lnTo>
                <a:lnTo>
                  <a:pt x="1660016" y="12700"/>
                </a:lnTo>
                <a:lnTo>
                  <a:pt x="1715981" y="45345"/>
                </a:lnTo>
                <a:lnTo>
                  <a:pt x="1741185" y="45338"/>
                </a:lnTo>
                <a:lnTo>
                  <a:pt x="1666366" y="1777"/>
                </a:lnTo>
                <a:lnTo>
                  <a:pt x="1663446" y="0"/>
                </a:lnTo>
                <a:close/>
              </a:path>
            </a:pathLst>
          </a:custGeom>
          <a:solidFill>
            <a:srgbClr val="000000"/>
          </a:solidFill>
        </p:spPr>
        <p:txBody>
          <a:bodyPr wrap="square" lIns="0" tIns="0" rIns="0" bIns="0" rtlCol="0"/>
          <a:lstStyle/>
          <a:p/>
        </p:txBody>
      </p:sp>
      <p:sp>
        <p:nvSpPr>
          <p:cNvPr id="48" name="object 9"/>
          <p:cNvSpPr txBox="1"/>
          <p:nvPr/>
        </p:nvSpPr>
        <p:spPr>
          <a:xfrm>
            <a:off x="7171943" y="5449823"/>
            <a:ext cx="1186180" cy="762000"/>
          </a:xfrm>
          <a:prstGeom prst="rect">
            <a:avLst/>
          </a:prstGeom>
          <a:ln w="12700">
            <a:solidFill>
              <a:srgbClr val="000000"/>
            </a:solidFill>
          </a:ln>
        </p:spPr>
        <p:txBody>
          <a:bodyPr vert="horz" wrap="square" lIns="0" tIns="93345" rIns="0" bIns="0" rtlCol="0">
            <a:spAutoFit/>
          </a:bodyPr>
          <a:lstStyle/>
          <a:p>
            <a:pPr marL="290195" marR="281305" indent="8890">
              <a:lnSpc>
                <a:spcPct val="100000"/>
              </a:lnSpc>
              <a:spcBef>
                <a:spcPts val="735"/>
              </a:spcBef>
            </a:pPr>
            <a:r>
              <a:rPr sz="1800" spc="-45" dirty="0">
                <a:latin typeface="Calibri" panose="020F0502020204030204"/>
                <a:cs typeface="Calibri" panose="020F0502020204030204"/>
              </a:rPr>
              <a:t>P</a:t>
            </a:r>
            <a:r>
              <a:rPr sz="1800" spc="-15" dirty="0">
                <a:latin typeface="Calibri" panose="020F0502020204030204"/>
                <a:cs typeface="Calibri" panose="020F0502020204030204"/>
              </a:rPr>
              <a:t>ow</a:t>
            </a:r>
            <a:r>
              <a:rPr sz="1800" dirty="0">
                <a:latin typeface="Calibri" panose="020F0502020204030204"/>
                <a:cs typeface="Calibri" panose="020F0502020204030204"/>
              </a:rPr>
              <a:t>er  </a:t>
            </a:r>
            <a:r>
              <a:rPr sz="1800" spc="-5" dirty="0">
                <a:latin typeface="Calibri" panose="020F0502020204030204"/>
                <a:cs typeface="Calibri" panose="020F0502020204030204"/>
              </a:rPr>
              <a:t>s</a:t>
            </a:r>
            <a:r>
              <a:rPr sz="1800" spc="5" dirty="0">
                <a:latin typeface="Calibri" panose="020F0502020204030204"/>
                <a:cs typeface="Calibri" panose="020F0502020204030204"/>
              </a:rPr>
              <a:t>u</a:t>
            </a:r>
            <a:r>
              <a:rPr sz="1800" spc="-5" dirty="0">
                <a:latin typeface="Calibri" panose="020F0502020204030204"/>
                <a:cs typeface="Calibri" panose="020F0502020204030204"/>
              </a:rPr>
              <a:t>p</a:t>
            </a:r>
            <a:r>
              <a:rPr sz="1800" dirty="0">
                <a:latin typeface="Calibri" panose="020F0502020204030204"/>
                <a:cs typeface="Calibri" panose="020F0502020204030204"/>
              </a:rPr>
              <a:t>p</a:t>
            </a:r>
            <a:r>
              <a:rPr sz="1800" spc="-5" dirty="0">
                <a:latin typeface="Calibri" panose="020F0502020204030204"/>
                <a:cs typeface="Calibri" panose="020F0502020204030204"/>
              </a:rPr>
              <a:t>l</a:t>
            </a:r>
            <a:r>
              <a:rPr sz="1800" dirty="0">
                <a:latin typeface="Calibri" panose="020F0502020204030204"/>
                <a:cs typeface="Calibri" panose="020F0502020204030204"/>
              </a:rPr>
              <a:t>y</a:t>
            </a:r>
            <a:endParaRPr sz="1800">
              <a:latin typeface="Calibri" panose="020F0502020204030204"/>
              <a:cs typeface="Calibri" panose="020F0502020204030204"/>
            </a:endParaRPr>
          </a:p>
        </p:txBody>
      </p:sp>
      <p:grpSp>
        <p:nvGrpSpPr>
          <p:cNvPr id="49" name="object 10"/>
          <p:cNvGrpSpPr/>
          <p:nvPr/>
        </p:nvGrpSpPr>
        <p:grpSpPr>
          <a:xfrm>
            <a:off x="8412480" y="3230879"/>
            <a:ext cx="1451610" cy="1313180"/>
            <a:chOff x="8412480" y="3230879"/>
            <a:chExt cx="1451610" cy="1313180"/>
          </a:xfrm>
        </p:grpSpPr>
        <p:sp>
          <p:nvSpPr>
            <p:cNvPr id="50" name="object 11"/>
            <p:cNvSpPr/>
            <p:nvPr/>
          </p:nvSpPr>
          <p:spPr>
            <a:xfrm>
              <a:off x="8412480" y="3230879"/>
              <a:ext cx="1451610" cy="1313180"/>
            </a:xfrm>
            <a:custGeom>
              <a:avLst/>
              <a:gdLst/>
              <a:ahLst/>
              <a:cxnLst/>
              <a:rect l="l" t="t" r="r" b="b"/>
              <a:pathLst>
                <a:path w="1451609" h="1313179">
                  <a:moveTo>
                    <a:pt x="88646" y="1209802"/>
                  </a:moveTo>
                  <a:lnTo>
                    <a:pt x="0" y="1261491"/>
                  </a:lnTo>
                  <a:lnTo>
                    <a:pt x="88646" y="1313180"/>
                  </a:lnTo>
                  <a:lnTo>
                    <a:pt x="92455" y="1312164"/>
                  </a:lnTo>
                  <a:lnTo>
                    <a:pt x="96012" y="1306068"/>
                  </a:lnTo>
                  <a:lnTo>
                    <a:pt x="94996" y="1302258"/>
                  </a:lnTo>
                  <a:lnTo>
                    <a:pt x="35995" y="1267841"/>
                  </a:lnTo>
                  <a:lnTo>
                    <a:pt x="12573" y="1267841"/>
                  </a:lnTo>
                  <a:lnTo>
                    <a:pt x="12573" y="1255141"/>
                  </a:lnTo>
                  <a:lnTo>
                    <a:pt x="35995" y="1255141"/>
                  </a:lnTo>
                  <a:lnTo>
                    <a:pt x="94996" y="1220724"/>
                  </a:lnTo>
                  <a:lnTo>
                    <a:pt x="96012" y="1216787"/>
                  </a:lnTo>
                  <a:lnTo>
                    <a:pt x="94234" y="1213866"/>
                  </a:lnTo>
                  <a:lnTo>
                    <a:pt x="92455" y="1210818"/>
                  </a:lnTo>
                  <a:lnTo>
                    <a:pt x="88646" y="1209802"/>
                  </a:lnTo>
                  <a:close/>
                </a:path>
                <a:path w="1451609" h="1313179">
                  <a:moveTo>
                    <a:pt x="35995" y="1255141"/>
                  </a:moveTo>
                  <a:lnTo>
                    <a:pt x="12573" y="1255141"/>
                  </a:lnTo>
                  <a:lnTo>
                    <a:pt x="12573" y="1267841"/>
                  </a:lnTo>
                  <a:lnTo>
                    <a:pt x="35995" y="1267841"/>
                  </a:lnTo>
                  <a:lnTo>
                    <a:pt x="34471" y="1266952"/>
                  </a:lnTo>
                  <a:lnTo>
                    <a:pt x="15748" y="1266952"/>
                  </a:lnTo>
                  <a:lnTo>
                    <a:pt x="15748" y="1256030"/>
                  </a:lnTo>
                  <a:lnTo>
                    <a:pt x="34471" y="1256030"/>
                  </a:lnTo>
                  <a:lnTo>
                    <a:pt x="35995" y="1255141"/>
                  </a:lnTo>
                  <a:close/>
                </a:path>
                <a:path w="1451609" h="1313179">
                  <a:moveTo>
                    <a:pt x="1438910" y="1255141"/>
                  </a:moveTo>
                  <a:lnTo>
                    <a:pt x="35995" y="1255141"/>
                  </a:lnTo>
                  <a:lnTo>
                    <a:pt x="25109" y="1261491"/>
                  </a:lnTo>
                  <a:lnTo>
                    <a:pt x="35995" y="1267841"/>
                  </a:lnTo>
                  <a:lnTo>
                    <a:pt x="1451610" y="1267841"/>
                  </a:lnTo>
                  <a:lnTo>
                    <a:pt x="1451610" y="1261491"/>
                  </a:lnTo>
                  <a:lnTo>
                    <a:pt x="1438910" y="1261491"/>
                  </a:lnTo>
                  <a:lnTo>
                    <a:pt x="1438910" y="1255141"/>
                  </a:lnTo>
                  <a:close/>
                </a:path>
                <a:path w="1451609" h="1313179">
                  <a:moveTo>
                    <a:pt x="15748" y="1256030"/>
                  </a:moveTo>
                  <a:lnTo>
                    <a:pt x="15748" y="1266952"/>
                  </a:lnTo>
                  <a:lnTo>
                    <a:pt x="25109" y="1261491"/>
                  </a:lnTo>
                  <a:lnTo>
                    <a:pt x="15748" y="1256030"/>
                  </a:lnTo>
                  <a:close/>
                </a:path>
                <a:path w="1451609" h="1313179">
                  <a:moveTo>
                    <a:pt x="25109" y="1261491"/>
                  </a:moveTo>
                  <a:lnTo>
                    <a:pt x="15748" y="1266952"/>
                  </a:lnTo>
                  <a:lnTo>
                    <a:pt x="34471" y="1266952"/>
                  </a:lnTo>
                  <a:lnTo>
                    <a:pt x="25109" y="1261491"/>
                  </a:lnTo>
                  <a:close/>
                </a:path>
                <a:path w="1451609" h="1313179">
                  <a:moveTo>
                    <a:pt x="34471" y="1256030"/>
                  </a:moveTo>
                  <a:lnTo>
                    <a:pt x="15748" y="1256030"/>
                  </a:lnTo>
                  <a:lnTo>
                    <a:pt x="25109" y="1261491"/>
                  </a:lnTo>
                  <a:lnTo>
                    <a:pt x="34471" y="1256030"/>
                  </a:lnTo>
                  <a:close/>
                </a:path>
                <a:path w="1451609" h="1313179">
                  <a:moveTo>
                    <a:pt x="1451610" y="0"/>
                  </a:moveTo>
                  <a:lnTo>
                    <a:pt x="1438910" y="0"/>
                  </a:lnTo>
                  <a:lnTo>
                    <a:pt x="1438910" y="1261491"/>
                  </a:lnTo>
                  <a:lnTo>
                    <a:pt x="1445260" y="1255141"/>
                  </a:lnTo>
                  <a:lnTo>
                    <a:pt x="1451610" y="1255141"/>
                  </a:lnTo>
                  <a:lnTo>
                    <a:pt x="1451610" y="0"/>
                  </a:lnTo>
                  <a:close/>
                </a:path>
                <a:path w="1451609" h="1313179">
                  <a:moveTo>
                    <a:pt x="1451610" y="1255141"/>
                  </a:moveTo>
                  <a:lnTo>
                    <a:pt x="1445260" y="1255141"/>
                  </a:lnTo>
                  <a:lnTo>
                    <a:pt x="1438910" y="1261491"/>
                  </a:lnTo>
                  <a:lnTo>
                    <a:pt x="1451610" y="1261491"/>
                  </a:lnTo>
                  <a:lnTo>
                    <a:pt x="1451610" y="1255141"/>
                  </a:lnTo>
                  <a:close/>
                </a:path>
              </a:pathLst>
            </a:custGeom>
            <a:solidFill>
              <a:srgbClr val="000000"/>
            </a:solidFill>
          </p:spPr>
          <p:txBody>
            <a:bodyPr wrap="square" lIns="0" tIns="0" rIns="0" bIns="0" rtlCol="0"/>
            <a:lstStyle/>
            <a:p/>
          </p:txBody>
        </p:sp>
        <p:sp>
          <p:nvSpPr>
            <p:cNvPr id="51" name="object 12"/>
            <p:cNvSpPr/>
            <p:nvPr/>
          </p:nvSpPr>
          <p:spPr>
            <a:xfrm>
              <a:off x="8656320" y="3355847"/>
              <a:ext cx="975360" cy="368935"/>
            </a:xfrm>
            <a:custGeom>
              <a:avLst/>
              <a:gdLst/>
              <a:ahLst/>
              <a:cxnLst/>
              <a:rect l="l" t="t" r="r" b="b"/>
              <a:pathLst>
                <a:path w="975359" h="368935">
                  <a:moveTo>
                    <a:pt x="975359" y="0"/>
                  </a:moveTo>
                  <a:lnTo>
                    <a:pt x="0" y="0"/>
                  </a:lnTo>
                  <a:lnTo>
                    <a:pt x="0" y="368807"/>
                  </a:lnTo>
                  <a:lnTo>
                    <a:pt x="975359" y="368807"/>
                  </a:lnTo>
                  <a:lnTo>
                    <a:pt x="975359" y="0"/>
                  </a:lnTo>
                  <a:close/>
                </a:path>
              </a:pathLst>
            </a:custGeom>
            <a:solidFill>
              <a:srgbClr val="FFFFFF"/>
            </a:solidFill>
          </p:spPr>
          <p:txBody>
            <a:bodyPr wrap="square" lIns="0" tIns="0" rIns="0" bIns="0" rtlCol="0"/>
            <a:lstStyle/>
            <a:p/>
          </p:txBody>
        </p:sp>
        <p:sp>
          <p:nvSpPr>
            <p:cNvPr id="52" name="object 13"/>
            <p:cNvSpPr/>
            <p:nvPr/>
          </p:nvSpPr>
          <p:spPr>
            <a:xfrm>
              <a:off x="8656320" y="3355847"/>
              <a:ext cx="975360" cy="368935"/>
            </a:xfrm>
            <a:custGeom>
              <a:avLst/>
              <a:gdLst/>
              <a:ahLst/>
              <a:cxnLst/>
              <a:rect l="l" t="t" r="r" b="b"/>
              <a:pathLst>
                <a:path w="975359" h="368935">
                  <a:moveTo>
                    <a:pt x="0" y="368807"/>
                  </a:moveTo>
                  <a:lnTo>
                    <a:pt x="975359" y="368807"/>
                  </a:lnTo>
                  <a:lnTo>
                    <a:pt x="975359" y="0"/>
                  </a:lnTo>
                  <a:lnTo>
                    <a:pt x="0" y="0"/>
                  </a:lnTo>
                  <a:lnTo>
                    <a:pt x="0" y="368807"/>
                  </a:lnTo>
                  <a:close/>
                </a:path>
              </a:pathLst>
            </a:custGeom>
            <a:ln w="12700">
              <a:solidFill>
                <a:srgbClr val="000000"/>
              </a:solidFill>
            </a:ln>
          </p:spPr>
          <p:txBody>
            <a:bodyPr wrap="square" lIns="0" tIns="0" rIns="0" bIns="0" rtlCol="0"/>
            <a:lstStyle/>
            <a:p/>
          </p:txBody>
        </p:sp>
      </p:grpSp>
      <p:sp>
        <p:nvSpPr>
          <p:cNvPr id="53" name="object 14"/>
          <p:cNvSpPr txBox="1"/>
          <p:nvPr/>
        </p:nvSpPr>
        <p:spPr>
          <a:xfrm>
            <a:off x="8970264" y="1478280"/>
            <a:ext cx="1447800" cy="685800"/>
          </a:xfrm>
          <a:prstGeom prst="rect">
            <a:avLst/>
          </a:prstGeom>
          <a:ln w="12700">
            <a:solidFill>
              <a:srgbClr val="000000"/>
            </a:solidFill>
          </a:ln>
        </p:spPr>
        <p:txBody>
          <a:bodyPr vert="horz" wrap="square" lIns="0" tIns="190500" rIns="0" bIns="0" rtlCol="0">
            <a:spAutoFit/>
          </a:bodyPr>
          <a:lstStyle/>
          <a:p>
            <a:pPr marL="426085">
              <a:lnSpc>
                <a:spcPct val="100000"/>
              </a:lnSpc>
              <a:spcBef>
                <a:spcPts val="1500"/>
              </a:spcBef>
            </a:pPr>
            <a:r>
              <a:rPr sz="1800" spc="-20" dirty="0">
                <a:latin typeface="Calibri" panose="020F0502020204030204"/>
                <a:cs typeface="Calibri" panose="020F0502020204030204"/>
              </a:rPr>
              <a:t>DC/AC</a:t>
            </a:r>
            <a:endParaRPr sz="1800">
              <a:latin typeface="Calibri" panose="020F0502020204030204"/>
              <a:cs typeface="Calibri" panose="020F0502020204030204"/>
            </a:endParaRPr>
          </a:p>
        </p:txBody>
      </p:sp>
      <p:sp>
        <p:nvSpPr>
          <p:cNvPr id="54" name="object 15"/>
          <p:cNvSpPr/>
          <p:nvPr/>
        </p:nvSpPr>
        <p:spPr>
          <a:xfrm>
            <a:off x="7713091" y="5157215"/>
            <a:ext cx="103505" cy="293370"/>
          </a:xfrm>
          <a:custGeom>
            <a:avLst/>
            <a:gdLst/>
            <a:ahLst/>
            <a:cxnLst/>
            <a:rect l="l" t="t" r="r" b="b"/>
            <a:pathLst>
              <a:path w="103504" h="293370">
                <a:moveTo>
                  <a:pt x="51688" y="25109"/>
                </a:moveTo>
                <a:lnTo>
                  <a:pt x="45338" y="35995"/>
                </a:lnTo>
                <a:lnTo>
                  <a:pt x="45338" y="293369"/>
                </a:lnTo>
                <a:lnTo>
                  <a:pt x="58038" y="293369"/>
                </a:lnTo>
                <a:lnTo>
                  <a:pt x="58038" y="35995"/>
                </a:lnTo>
                <a:lnTo>
                  <a:pt x="51688" y="25109"/>
                </a:lnTo>
                <a:close/>
              </a:path>
              <a:path w="103504" h="293370">
                <a:moveTo>
                  <a:pt x="51688" y="0"/>
                </a:moveTo>
                <a:lnTo>
                  <a:pt x="0" y="88645"/>
                </a:lnTo>
                <a:lnTo>
                  <a:pt x="1015" y="92455"/>
                </a:lnTo>
                <a:lnTo>
                  <a:pt x="7111" y="96011"/>
                </a:lnTo>
                <a:lnTo>
                  <a:pt x="10922" y="94995"/>
                </a:lnTo>
                <a:lnTo>
                  <a:pt x="45338" y="35995"/>
                </a:lnTo>
                <a:lnTo>
                  <a:pt x="45338" y="12572"/>
                </a:lnTo>
                <a:lnTo>
                  <a:pt x="59020" y="12572"/>
                </a:lnTo>
                <a:lnTo>
                  <a:pt x="51688" y="0"/>
                </a:lnTo>
                <a:close/>
              </a:path>
              <a:path w="103504" h="293370">
                <a:moveTo>
                  <a:pt x="59020" y="12572"/>
                </a:moveTo>
                <a:lnTo>
                  <a:pt x="58038" y="12572"/>
                </a:lnTo>
                <a:lnTo>
                  <a:pt x="58039" y="35995"/>
                </a:lnTo>
                <a:lnTo>
                  <a:pt x="92455" y="94995"/>
                </a:lnTo>
                <a:lnTo>
                  <a:pt x="96265" y="96011"/>
                </a:lnTo>
                <a:lnTo>
                  <a:pt x="102361" y="92455"/>
                </a:lnTo>
                <a:lnTo>
                  <a:pt x="103377" y="88645"/>
                </a:lnTo>
                <a:lnTo>
                  <a:pt x="59020" y="12572"/>
                </a:lnTo>
                <a:close/>
              </a:path>
              <a:path w="103504" h="293370">
                <a:moveTo>
                  <a:pt x="58038" y="12572"/>
                </a:moveTo>
                <a:lnTo>
                  <a:pt x="45338" y="12572"/>
                </a:lnTo>
                <a:lnTo>
                  <a:pt x="45338" y="35995"/>
                </a:lnTo>
                <a:lnTo>
                  <a:pt x="51689" y="25109"/>
                </a:lnTo>
                <a:lnTo>
                  <a:pt x="46227" y="15747"/>
                </a:lnTo>
                <a:lnTo>
                  <a:pt x="58038" y="15747"/>
                </a:lnTo>
                <a:lnTo>
                  <a:pt x="58038" y="12572"/>
                </a:lnTo>
                <a:close/>
              </a:path>
              <a:path w="103504" h="293370">
                <a:moveTo>
                  <a:pt x="58038" y="15747"/>
                </a:moveTo>
                <a:lnTo>
                  <a:pt x="57150" y="15747"/>
                </a:lnTo>
                <a:lnTo>
                  <a:pt x="51688" y="25109"/>
                </a:lnTo>
                <a:lnTo>
                  <a:pt x="58039" y="35995"/>
                </a:lnTo>
                <a:lnTo>
                  <a:pt x="58038" y="15747"/>
                </a:lnTo>
                <a:close/>
              </a:path>
              <a:path w="103504" h="293370">
                <a:moveTo>
                  <a:pt x="57150" y="15747"/>
                </a:moveTo>
                <a:lnTo>
                  <a:pt x="46227" y="15747"/>
                </a:lnTo>
                <a:lnTo>
                  <a:pt x="51688" y="25109"/>
                </a:lnTo>
                <a:lnTo>
                  <a:pt x="57150" y="15747"/>
                </a:lnTo>
                <a:close/>
              </a:path>
            </a:pathLst>
          </a:custGeom>
          <a:solidFill>
            <a:srgbClr val="000000"/>
          </a:solidFill>
        </p:spPr>
        <p:txBody>
          <a:bodyPr wrap="square" lIns="0" tIns="0" rIns="0" bIns="0" rtlCol="0"/>
          <a:lstStyle/>
          <a:p/>
        </p:txBody>
      </p:sp>
      <p:sp>
        <p:nvSpPr>
          <p:cNvPr id="55" name="object 16"/>
          <p:cNvSpPr txBox="1"/>
          <p:nvPr/>
        </p:nvSpPr>
        <p:spPr>
          <a:xfrm>
            <a:off x="3860291" y="5433059"/>
            <a:ext cx="1447800" cy="530860"/>
          </a:xfrm>
          <a:prstGeom prst="rect">
            <a:avLst/>
          </a:prstGeom>
          <a:ln w="12700">
            <a:solidFill>
              <a:srgbClr val="000000"/>
            </a:solidFill>
          </a:ln>
        </p:spPr>
        <p:txBody>
          <a:bodyPr vert="horz" wrap="square" lIns="0" tIns="113030" rIns="0" bIns="0" rtlCol="0">
            <a:spAutoFit/>
          </a:bodyPr>
          <a:lstStyle/>
          <a:p>
            <a:pPr marL="103505" algn="ctr">
              <a:lnSpc>
                <a:spcPct val="100000"/>
              </a:lnSpc>
              <a:spcBef>
                <a:spcPts val="890"/>
              </a:spcBef>
            </a:pPr>
            <a:r>
              <a:rPr sz="1800" spc="-10" dirty="0">
                <a:latin typeface="Calibri" panose="020F0502020204030204"/>
                <a:cs typeface="Calibri" panose="020F0502020204030204"/>
              </a:rPr>
              <a:t>PV</a:t>
            </a:r>
            <a:endParaRPr sz="1800">
              <a:latin typeface="Calibri" panose="020F0502020204030204"/>
              <a:cs typeface="Calibri" panose="020F0502020204030204"/>
            </a:endParaRPr>
          </a:p>
        </p:txBody>
      </p:sp>
      <p:sp>
        <p:nvSpPr>
          <p:cNvPr id="56" name="object 17"/>
          <p:cNvSpPr txBox="1"/>
          <p:nvPr/>
        </p:nvSpPr>
        <p:spPr>
          <a:xfrm>
            <a:off x="3860291" y="4480559"/>
            <a:ext cx="1447800" cy="685800"/>
          </a:xfrm>
          <a:prstGeom prst="rect">
            <a:avLst/>
          </a:prstGeom>
          <a:ln w="12700">
            <a:solidFill>
              <a:srgbClr val="000000"/>
            </a:solidFill>
          </a:ln>
        </p:spPr>
        <p:txBody>
          <a:bodyPr vert="horz" wrap="square" lIns="0" tIns="53975" rIns="0" bIns="0" rtlCol="0">
            <a:spAutoFit/>
          </a:bodyPr>
          <a:lstStyle/>
          <a:p>
            <a:pPr marL="294640" marR="288290" indent="251460">
              <a:lnSpc>
                <a:spcPct val="100000"/>
              </a:lnSpc>
              <a:spcBef>
                <a:spcPts val="425"/>
              </a:spcBef>
            </a:pPr>
            <a:r>
              <a:rPr sz="1800" spc="-15" dirty="0">
                <a:latin typeface="Calibri" panose="020F0502020204030204"/>
                <a:cs typeface="Calibri" panose="020F0502020204030204"/>
              </a:rPr>
              <a:t>Ultra </a:t>
            </a:r>
            <a:r>
              <a:rPr sz="1800" spc="-10" dirty="0">
                <a:latin typeface="Calibri" panose="020F0502020204030204"/>
                <a:cs typeface="Calibri" panose="020F0502020204030204"/>
              </a:rPr>
              <a:t> </a:t>
            </a:r>
            <a:r>
              <a:rPr sz="1800" spc="-20" dirty="0">
                <a:latin typeface="Calibri" panose="020F0502020204030204"/>
                <a:cs typeface="Calibri" panose="020F0502020204030204"/>
              </a:rPr>
              <a:t>c</a:t>
            </a:r>
            <a:r>
              <a:rPr sz="1800" dirty="0">
                <a:latin typeface="Calibri" panose="020F0502020204030204"/>
                <a:cs typeface="Calibri" panose="020F0502020204030204"/>
              </a:rPr>
              <a:t>ap</a:t>
            </a:r>
            <a:r>
              <a:rPr sz="1800" spc="5" dirty="0">
                <a:latin typeface="Calibri" panose="020F0502020204030204"/>
                <a:cs typeface="Calibri" panose="020F0502020204030204"/>
              </a:rPr>
              <a:t>a</a:t>
            </a:r>
            <a:r>
              <a:rPr sz="1800" spc="-10" dirty="0">
                <a:latin typeface="Calibri" panose="020F0502020204030204"/>
                <a:cs typeface="Calibri" panose="020F0502020204030204"/>
              </a:rPr>
              <a:t>c</a:t>
            </a:r>
            <a:r>
              <a:rPr sz="1800" spc="-5" dirty="0">
                <a:latin typeface="Calibri" panose="020F0502020204030204"/>
                <a:cs typeface="Calibri" panose="020F0502020204030204"/>
              </a:rPr>
              <a:t>i</a:t>
            </a:r>
            <a:r>
              <a:rPr sz="1800" spc="-15" dirty="0">
                <a:latin typeface="Calibri" panose="020F0502020204030204"/>
                <a:cs typeface="Calibri" panose="020F0502020204030204"/>
              </a:rPr>
              <a:t>t</a:t>
            </a:r>
            <a:r>
              <a:rPr sz="1800" spc="-5" dirty="0">
                <a:latin typeface="Calibri" panose="020F0502020204030204"/>
                <a:cs typeface="Calibri" panose="020F0502020204030204"/>
              </a:rPr>
              <a:t>or</a:t>
            </a:r>
            <a:endParaRPr sz="1800">
              <a:latin typeface="Calibri" panose="020F0502020204030204"/>
              <a:cs typeface="Calibri" panose="020F0502020204030204"/>
            </a:endParaRPr>
          </a:p>
        </p:txBody>
      </p:sp>
      <p:sp>
        <p:nvSpPr>
          <p:cNvPr id="57" name="object 18"/>
          <p:cNvSpPr txBox="1"/>
          <p:nvPr/>
        </p:nvSpPr>
        <p:spPr>
          <a:xfrm>
            <a:off x="3860291" y="3515867"/>
            <a:ext cx="1447800" cy="685800"/>
          </a:xfrm>
          <a:prstGeom prst="rect">
            <a:avLst/>
          </a:prstGeom>
          <a:ln w="12700">
            <a:solidFill>
              <a:srgbClr val="000000"/>
            </a:solidFill>
          </a:ln>
        </p:spPr>
        <p:txBody>
          <a:bodyPr vert="horz" wrap="square" lIns="0" tIns="191770" rIns="0" bIns="0" rtlCol="0">
            <a:spAutoFit/>
          </a:bodyPr>
          <a:lstStyle/>
          <a:p>
            <a:pPr marL="416560">
              <a:lnSpc>
                <a:spcPct val="100000"/>
              </a:lnSpc>
              <a:spcBef>
                <a:spcPts val="1510"/>
              </a:spcBef>
            </a:pPr>
            <a:r>
              <a:rPr sz="1800" spc="-5" dirty="0">
                <a:latin typeface="Calibri" panose="020F0502020204030204"/>
                <a:cs typeface="Calibri" panose="020F0502020204030204"/>
              </a:rPr>
              <a:t>DC/DC</a:t>
            </a:r>
            <a:endParaRPr sz="1800">
              <a:latin typeface="Calibri" panose="020F0502020204030204"/>
              <a:cs typeface="Calibri" panose="020F0502020204030204"/>
            </a:endParaRPr>
          </a:p>
        </p:txBody>
      </p:sp>
      <p:sp>
        <p:nvSpPr>
          <p:cNvPr id="58" name="object 19"/>
          <p:cNvSpPr/>
          <p:nvPr/>
        </p:nvSpPr>
        <p:spPr>
          <a:xfrm>
            <a:off x="4532503" y="5166359"/>
            <a:ext cx="103505" cy="266700"/>
          </a:xfrm>
          <a:custGeom>
            <a:avLst/>
            <a:gdLst/>
            <a:ahLst/>
            <a:cxnLst/>
            <a:rect l="l" t="t" r="r" b="b"/>
            <a:pathLst>
              <a:path w="103504" h="266700">
                <a:moveTo>
                  <a:pt x="51688" y="25109"/>
                </a:moveTo>
                <a:lnTo>
                  <a:pt x="45338" y="35995"/>
                </a:lnTo>
                <a:lnTo>
                  <a:pt x="45338" y="266699"/>
                </a:lnTo>
                <a:lnTo>
                  <a:pt x="58038" y="266699"/>
                </a:lnTo>
                <a:lnTo>
                  <a:pt x="58038" y="35995"/>
                </a:lnTo>
                <a:lnTo>
                  <a:pt x="51688" y="25109"/>
                </a:lnTo>
                <a:close/>
              </a:path>
              <a:path w="103504" h="266700">
                <a:moveTo>
                  <a:pt x="51688" y="0"/>
                </a:moveTo>
                <a:lnTo>
                  <a:pt x="0" y="88645"/>
                </a:lnTo>
                <a:lnTo>
                  <a:pt x="1016" y="92455"/>
                </a:lnTo>
                <a:lnTo>
                  <a:pt x="7112" y="96011"/>
                </a:lnTo>
                <a:lnTo>
                  <a:pt x="10922" y="94995"/>
                </a:lnTo>
                <a:lnTo>
                  <a:pt x="45338" y="35995"/>
                </a:lnTo>
                <a:lnTo>
                  <a:pt x="45338" y="12572"/>
                </a:lnTo>
                <a:lnTo>
                  <a:pt x="59020" y="12572"/>
                </a:lnTo>
                <a:lnTo>
                  <a:pt x="51688" y="0"/>
                </a:lnTo>
                <a:close/>
              </a:path>
              <a:path w="103504" h="266700">
                <a:moveTo>
                  <a:pt x="59020" y="12572"/>
                </a:moveTo>
                <a:lnTo>
                  <a:pt x="58038" y="12572"/>
                </a:lnTo>
                <a:lnTo>
                  <a:pt x="58038" y="35995"/>
                </a:lnTo>
                <a:lnTo>
                  <a:pt x="92456" y="94995"/>
                </a:lnTo>
                <a:lnTo>
                  <a:pt x="96266" y="96011"/>
                </a:lnTo>
                <a:lnTo>
                  <a:pt x="102362" y="92455"/>
                </a:lnTo>
                <a:lnTo>
                  <a:pt x="103377" y="88645"/>
                </a:lnTo>
                <a:lnTo>
                  <a:pt x="59020" y="12572"/>
                </a:lnTo>
                <a:close/>
              </a:path>
              <a:path w="103504" h="266700">
                <a:moveTo>
                  <a:pt x="58038" y="12572"/>
                </a:moveTo>
                <a:lnTo>
                  <a:pt x="45338" y="12572"/>
                </a:lnTo>
                <a:lnTo>
                  <a:pt x="45338" y="35995"/>
                </a:lnTo>
                <a:lnTo>
                  <a:pt x="51688" y="25109"/>
                </a:lnTo>
                <a:lnTo>
                  <a:pt x="46227" y="15747"/>
                </a:lnTo>
                <a:lnTo>
                  <a:pt x="58038" y="15747"/>
                </a:lnTo>
                <a:lnTo>
                  <a:pt x="58038" y="12572"/>
                </a:lnTo>
                <a:close/>
              </a:path>
              <a:path w="103504" h="266700">
                <a:moveTo>
                  <a:pt x="58038" y="15747"/>
                </a:moveTo>
                <a:lnTo>
                  <a:pt x="57150" y="15747"/>
                </a:lnTo>
                <a:lnTo>
                  <a:pt x="51688" y="25109"/>
                </a:lnTo>
                <a:lnTo>
                  <a:pt x="58038" y="35995"/>
                </a:lnTo>
                <a:lnTo>
                  <a:pt x="58038" y="15747"/>
                </a:lnTo>
                <a:close/>
              </a:path>
              <a:path w="103504" h="266700">
                <a:moveTo>
                  <a:pt x="57150" y="15747"/>
                </a:moveTo>
                <a:lnTo>
                  <a:pt x="46227" y="15747"/>
                </a:lnTo>
                <a:lnTo>
                  <a:pt x="51688" y="25109"/>
                </a:lnTo>
                <a:lnTo>
                  <a:pt x="57150" y="15747"/>
                </a:lnTo>
                <a:close/>
              </a:path>
            </a:pathLst>
          </a:custGeom>
          <a:solidFill>
            <a:srgbClr val="000000"/>
          </a:solidFill>
        </p:spPr>
        <p:txBody>
          <a:bodyPr wrap="square" lIns="0" tIns="0" rIns="0" bIns="0" rtlCol="0"/>
          <a:lstStyle/>
          <a:p/>
        </p:txBody>
      </p:sp>
      <p:sp>
        <p:nvSpPr>
          <p:cNvPr id="59" name="object 20"/>
          <p:cNvSpPr/>
          <p:nvPr/>
        </p:nvSpPr>
        <p:spPr>
          <a:xfrm>
            <a:off x="4532503" y="4201667"/>
            <a:ext cx="103505" cy="278130"/>
          </a:xfrm>
          <a:custGeom>
            <a:avLst/>
            <a:gdLst/>
            <a:ahLst/>
            <a:cxnLst/>
            <a:rect l="l" t="t" r="r" b="b"/>
            <a:pathLst>
              <a:path w="103504" h="278129">
                <a:moveTo>
                  <a:pt x="51688" y="25109"/>
                </a:moveTo>
                <a:lnTo>
                  <a:pt x="45338" y="35995"/>
                </a:lnTo>
                <a:lnTo>
                  <a:pt x="45338" y="277748"/>
                </a:lnTo>
                <a:lnTo>
                  <a:pt x="58038" y="277748"/>
                </a:lnTo>
                <a:lnTo>
                  <a:pt x="58038" y="35995"/>
                </a:lnTo>
                <a:lnTo>
                  <a:pt x="51688" y="25109"/>
                </a:lnTo>
                <a:close/>
              </a:path>
              <a:path w="103504" h="278129">
                <a:moveTo>
                  <a:pt x="51688" y="0"/>
                </a:moveTo>
                <a:lnTo>
                  <a:pt x="0" y="88645"/>
                </a:lnTo>
                <a:lnTo>
                  <a:pt x="1016" y="92455"/>
                </a:lnTo>
                <a:lnTo>
                  <a:pt x="7112" y="96011"/>
                </a:lnTo>
                <a:lnTo>
                  <a:pt x="10922" y="94995"/>
                </a:lnTo>
                <a:lnTo>
                  <a:pt x="45338" y="35995"/>
                </a:lnTo>
                <a:lnTo>
                  <a:pt x="45338" y="12572"/>
                </a:lnTo>
                <a:lnTo>
                  <a:pt x="59020" y="12572"/>
                </a:lnTo>
                <a:lnTo>
                  <a:pt x="51688" y="0"/>
                </a:lnTo>
                <a:close/>
              </a:path>
              <a:path w="103504" h="278129">
                <a:moveTo>
                  <a:pt x="59020" y="12572"/>
                </a:moveTo>
                <a:lnTo>
                  <a:pt x="58038" y="12572"/>
                </a:lnTo>
                <a:lnTo>
                  <a:pt x="58038" y="35995"/>
                </a:lnTo>
                <a:lnTo>
                  <a:pt x="92456" y="94995"/>
                </a:lnTo>
                <a:lnTo>
                  <a:pt x="96266" y="96011"/>
                </a:lnTo>
                <a:lnTo>
                  <a:pt x="102362" y="92455"/>
                </a:lnTo>
                <a:lnTo>
                  <a:pt x="103377" y="88645"/>
                </a:lnTo>
                <a:lnTo>
                  <a:pt x="59020" y="12572"/>
                </a:lnTo>
                <a:close/>
              </a:path>
              <a:path w="103504" h="278129">
                <a:moveTo>
                  <a:pt x="58038" y="12572"/>
                </a:moveTo>
                <a:lnTo>
                  <a:pt x="45338" y="12572"/>
                </a:lnTo>
                <a:lnTo>
                  <a:pt x="45338" y="35995"/>
                </a:lnTo>
                <a:lnTo>
                  <a:pt x="51688" y="25109"/>
                </a:lnTo>
                <a:lnTo>
                  <a:pt x="46227" y="15747"/>
                </a:lnTo>
                <a:lnTo>
                  <a:pt x="58038" y="15747"/>
                </a:lnTo>
                <a:lnTo>
                  <a:pt x="58038" y="12572"/>
                </a:lnTo>
                <a:close/>
              </a:path>
              <a:path w="103504" h="278129">
                <a:moveTo>
                  <a:pt x="58038" y="15747"/>
                </a:moveTo>
                <a:lnTo>
                  <a:pt x="57150" y="15747"/>
                </a:lnTo>
                <a:lnTo>
                  <a:pt x="51688" y="25109"/>
                </a:lnTo>
                <a:lnTo>
                  <a:pt x="58038" y="35995"/>
                </a:lnTo>
                <a:lnTo>
                  <a:pt x="58038" y="15747"/>
                </a:lnTo>
                <a:close/>
              </a:path>
              <a:path w="103504" h="278129">
                <a:moveTo>
                  <a:pt x="57150" y="15747"/>
                </a:moveTo>
                <a:lnTo>
                  <a:pt x="46227" y="15747"/>
                </a:lnTo>
                <a:lnTo>
                  <a:pt x="51688" y="25109"/>
                </a:lnTo>
                <a:lnTo>
                  <a:pt x="57150" y="15747"/>
                </a:lnTo>
                <a:close/>
              </a:path>
            </a:pathLst>
          </a:custGeom>
          <a:solidFill>
            <a:srgbClr val="000000"/>
          </a:solidFill>
        </p:spPr>
        <p:txBody>
          <a:bodyPr wrap="square" lIns="0" tIns="0" rIns="0" bIns="0" rtlCol="0"/>
          <a:lstStyle/>
          <a:p/>
        </p:txBody>
      </p:sp>
      <p:grpSp>
        <p:nvGrpSpPr>
          <p:cNvPr id="61" name="object 22"/>
          <p:cNvGrpSpPr/>
          <p:nvPr/>
        </p:nvGrpSpPr>
        <p:grpSpPr>
          <a:xfrm>
            <a:off x="4532503" y="1822450"/>
            <a:ext cx="4438015" cy="943610"/>
            <a:chOff x="4532503" y="1822450"/>
            <a:chExt cx="4438015" cy="943610"/>
          </a:xfrm>
        </p:grpSpPr>
        <p:sp>
          <p:nvSpPr>
            <p:cNvPr id="62" name="object 23"/>
            <p:cNvSpPr/>
            <p:nvPr/>
          </p:nvSpPr>
          <p:spPr>
            <a:xfrm>
              <a:off x="4532503" y="1822450"/>
              <a:ext cx="4438015" cy="749935"/>
            </a:xfrm>
            <a:custGeom>
              <a:avLst/>
              <a:gdLst/>
              <a:ahLst/>
              <a:cxnLst/>
              <a:rect l="l" t="t" r="r" b="b"/>
              <a:pathLst>
                <a:path w="4438015" h="749935">
                  <a:moveTo>
                    <a:pt x="7112" y="653669"/>
                  </a:moveTo>
                  <a:lnTo>
                    <a:pt x="4063" y="655320"/>
                  </a:lnTo>
                  <a:lnTo>
                    <a:pt x="1016" y="657098"/>
                  </a:lnTo>
                  <a:lnTo>
                    <a:pt x="0" y="661035"/>
                  </a:lnTo>
                  <a:lnTo>
                    <a:pt x="51688" y="749680"/>
                  </a:lnTo>
                  <a:lnTo>
                    <a:pt x="59020" y="737108"/>
                  </a:lnTo>
                  <a:lnTo>
                    <a:pt x="45338" y="737108"/>
                  </a:lnTo>
                  <a:lnTo>
                    <a:pt x="45338" y="713558"/>
                  </a:lnTo>
                  <a:lnTo>
                    <a:pt x="12700" y="657605"/>
                  </a:lnTo>
                  <a:lnTo>
                    <a:pt x="10922" y="654685"/>
                  </a:lnTo>
                  <a:lnTo>
                    <a:pt x="7112" y="653669"/>
                  </a:lnTo>
                  <a:close/>
                </a:path>
                <a:path w="4438015" h="749935">
                  <a:moveTo>
                    <a:pt x="45338" y="713558"/>
                  </a:moveTo>
                  <a:lnTo>
                    <a:pt x="45338" y="737108"/>
                  </a:lnTo>
                  <a:lnTo>
                    <a:pt x="58038" y="737108"/>
                  </a:lnTo>
                  <a:lnTo>
                    <a:pt x="58038" y="733805"/>
                  </a:lnTo>
                  <a:lnTo>
                    <a:pt x="46227" y="733805"/>
                  </a:lnTo>
                  <a:lnTo>
                    <a:pt x="51688" y="724444"/>
                  </a:lnTo>
                  <a:lnTo>
                    <a:pt x="45338" y="713558"/>
                  </a:lnTo>
                  <a:close/>
                </a:path>
                <a:path w="4438015" h="749935">
                  <a:moveTo>
                    <a:pt x="96266" y="653669"/>
                  </a:moveTo>
                  <a:lnTo>
                    <a:pt x="92456" y="654685"/>
                  </a:lnTo>
                  <a:lnTo>
                    <a:pt x="90677" y="657605"/>
                  </a:lnTo>
                  <a:lnTo>
                    <a:pt x="58038" y="713558"/>
                  </a:lnTo>
                  <a:lnTo>
                    <a:pt x="58038" y="737108"/>
                  </a:lnTo>
                  <a:lnTo>
                    <a:pt x="59020" y="737108"/>
                  </a:lnTo>
                  <a:lnTo>
                    <a:pt x="103377" y="661035"/>
                  </a:lnTo>
                  <a:lnTo>
                    <a:pt x="102362" y="657098"/>
                  </a:lnTo>
                  <a:lnTo>
                    <a:pt x="99313" y="655320"/>
                  </a:lnTo>
                  <a:lnTo>
                    <a:pt x="96266" y="653669"/>
                  </a:lnTo>
                  <a:close/>
                </a:path>
                <a:path w="4438015" h="749935">
                  <a:moveTo>
                    <a:pt x="51688" y="724444"/>
                  </a:moveTo>
                  <a:lnTo>
                    <a:pt x="46227" y="733805"/>
                  </a:lnTo>
                  <a:lnTo>
                    <a:pt x="57150" y="733805"/>
                  </a:lnTo>
                  <a:lnTo>
                    <a:pt x="51688" y="724444"/>
                  </a:lnTo>
                  <a:close/>
                </a:path>
                <a:path w="4438015" h="749935">
                  <a:moveTo>
                    <a:pt x="58038" y="713558"/>
                  </a:moveTo>
                  <a:lnTo>
                    <a:pt x="51688" y="724444"/>
                  </a:lnTo>
                  <a:lnTo>
                    <a:pt x="57150" y="733805"/>
                  </a:lnTo>
                  <a:lnTo>
                    <a:pt x="58038" y="733805"/>
                  </a:lnTo>
                  <a:lnTo>
                    <a:pt x="58038" y="713558"/>
                  </a:lnTo>
                  <a:close/>
                </a:path>
                <a:path w="4438015" h="749935">
                  <a:moveTo>
                    <a:pt x="4437633" y="0"/>
                  </a:moveTo>
                  <a:lnTo>
                    <a:pt x="45338" y="0"/>
                  </a:lnTo>
                  <a:lnTo>
                    <a:pt x="45338" y="713558"/>
                  </a:lnTo>
                  <a:lnTo>
                    <a:pt x="51688" y="724444"/>
                  </a:lnTo>
                  <a:lnTo>
                    <a:pt x="58038" y="713558"/>
                  </a:lnTo>
                  <a:lnTo>
                    <a:pt x="58038" y="12700"/>
                  </a:lnTo>
                  <a:lnTo>
                    <a:pt x="51688" y="12700"/>
                  </a:lnTo>
                  <a:lnTo>
                    <a:pt x="58038" y="6350"/>
                  </a:lnTo>
                  <a:lnTo>
                    <a:pt x="4437633" y="6350"/>
                  </a:lnTo>
                  <a:lnTo>
                    <a:pt x="4437633" y="0"/>
                  </a:lnTo>
                  <a:close/>
                </a:path>
                <a:path w="4438015" h="749935">
                  <a:moveTo>
                    <a:pt x="58038" y="6350"/>
                  </a:moveTo>
                  <a:lnTo>
                    <a:pt x="51688" y="12700"/>
                  </a:lnTo>
                  <a:lnTo>
                    <a:pt x="58038" y="12700"/>
                  </a:lnTo>
                  <a:lnTo>
                    <a:pt x="58038" y="6350"/>
                  </a:lnTo>
                  <a:close/>
                </a:path>
                <a:path w="4438015" h="749935">
                  <a:moveTo>
                    <a:pt x="4437633" y="6350"/>
                  </a:moveTo>
                  <a:lnTo>
                    <a:pt x="58038" y="6350"/>
                  </a:lnTo>
                  <a:lnTo>
                    <a:pt x="58038" y="12700"/>
                  </a:lnTo>
                  <a:lnTo>
                    <a:pt x="4437633" y="12700"/>
                  </a:lnTo>
                  <a:lnTo>
                    <a:pt x="4437633" y="6350"/>
                  </a:lnTo>
                  <a:close/>
                </a:path>
              </a:pathLst>
            </a:custGeom>
            <a:solidFill>
              <a:srgbClr val="000000"/>
            </a:solidFill>
          </p:spPr>
          <p:txBody>
            <a:bodyPr wrap="square" lIns="0" tIns="0" rIns="0" bIns="0" rtlCol="0"/>
            <a:lstStyle/>
            <a:p/>
          </p:txBody>
        </p:sp>
        <p:sp>
          <p:nvSpPr>
            <p:cNvPr id="63" name="object 24"/>
            <p:cNvSpPr/>
            <p:nvPr/>
          </p:nvSpPr>
          <p:spPr>
            <a:xfrm>
              <a:off x="5393436" y="2397251"/>
              <a:ext cx="550545" cy="368935"/>
            </a:xfrm>
            <a:custGeom>
              <a:avLst/>
              <a:gdLst/>
              <a:ahLst/>
              <a:cxnLst/>
              <a:rect l="l" t="t" r="r" b="b"/>
              <a:pathLst>
                <a:path w="550545" h="368935">
                  <a:moveTo>
                    <a:pt x="550163" y="0"/>
                  </a:moveTo>
                  <a:lnTo>
                    <a:pt x="0" y="0"/>
                  </a:lnTo>
                  <a:lnTo>
                    <a:pt x="0" y="368808"/>
                  </a:lnTo>
                  <a:lnTo>
                    <a:pt x="550163" y="368808"/>
                  </a:lnTo>
                  <a:lnTo>
                    <a:pt x="550163" y="0"/>
                  </a:lnTo>
                  <a:close/>
                </a:path>
              </a:pathLst>
            </a:custGeom>
            <a:solidFill>
              <a:srgbClr val="FFFFFF"/>
            </a:solidFill>
          </p:spPr>
          <p:txBody>
            <a:bodyPr wrap="square" lIns="0" tIns="0" rIns="0" bIns="0" rtlCol="0"/>
            <a:lstStyle/>
            <a:p/>
          </p:txBody>
        </p:sp>
      </p:grpSp>
      <p:sp>
        <p:nvSpPr>
          <p:cNvPr id="64" name="object 25"/>
          <p:cNvSpPr txBox="1"/>
          <p:nvPr/>
        </p:nvSpPr>
        <p:spPr>
          <a:xfrm>
            <a:off x="5916802" y="3956685"/>
            <a:ext cx="5651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panose="020F0502020204030204"/>
                <a:cs typeface="Calibri" panose="020F0502020204030204"/>
              </a:rPr>
              <a:t>M</a:t>
            </a:r>
            <a:r>
              <a:rPr sz="1800" spc="-10" dirty="0">
                <a:latin typeface="Calibri" panose="020F0502020204030204"/>
                <a:cs typeface="Calibri" panose="020F0502020204030204"/>
              </a:rPr>
              <a:t>P</a:t>
            </a:r>
            <a:r>
              <a:rPr sz="1800" spc="-20" dirty="0">
                <a:latin typeface="Calibri" panose="020F0502020204030204"/>
                <a:cs typeface="Calibri" panose="020F0502020204030204"/>
              </a:rPr>
              <a:t>P</a:t>
            </a:r>
            <a:r>
              <a:rPr sz="1800" dirty="0">
                <a:latin typeface="Calibri" panose="020F0502020204030204"/>
                <a:cs typeface="Calibri" panose="020F0502020204030204"/>
              </a:rPr>
              <a:t>T</a:t>
            </a:r>
            <a:endParaRPr sz="1800">
              <a:latin typeface="Calibri" panose="020F0502020204030204"/>
              <a:cs typeface="Calibri" panose="020F0502020204030204"/>
            </a:endParaRPr>
          </a:p>
        </p:txBody>
      </p:sp>
      <p:sp>
        <p:nvSpPr>
          <p:cNvPr id="65" name="object 26"/>
          <p:cNvSpPr txBox="1"/>
          <p:nvPr/>
        </p:nvSpPr>
        <p:spPr>
          <a:xfrm>
            <a:off x="4037076" y="6048755"/>
            <a:ext cx="1066800" cy="368935"/>
          </a:xfrm>
          <a:prstGeom prst="rect">
            <a:avLst/>
          </a:prstGeom>
          <a:ln w="12700">
            <a:solidFill>
              <a:srgbClr val="000000"/>
            </a:solidFill>
          </a:ln>
        </p:spPr>
        <p:txBody>
          <a:bodyPr vert="horz" wrap="square" lIns="0" tIns="31750" rIns="0" bIns="0" rtlCol="0">
            <a:spAutoFit/>
          </a:bodyPr>
          <a:lstStyle/>
          <a:p>
            <a:pPr marL="92075">
              <a:lnSpc>
                <a:spcPct val="100000"/>
              </a:lnSpc>
              <a:spcBef>
                <a:spcPts val="250"/>
              </a:spcBef>
            </a:pPr>
            <a:r>
              <a:rPr sz="1800" dirty="0">
                <a:latin typeface="Calibri" panose="020F0502020204030204"/>
                <a:cs typeface="Calibri" panose="020F0502020204030204"/>
              </a:rPr>
              <a:t>12V</a:t>
            </a:r>
            <a:r>
              <a:rPr sz="1800" spc="-40" dirty="0">
                <a:latin typeface="Calibri" panose="020F0502020204030204"/>
                <a:cs typeface="Calibri" panose="020F0502020204030204"/>
              </a:rPr>
              <a:t> </a:t>
            </a:r>
            <a:r>
              <a:rPr sz="1800" dirty="0">
                <a:latin typeface="Calibri" panose="020F0502020204030204"/>
                <a:cs typeface="Calibri" panose="020F0502020204030204"/>
              </a:rPr>
              <a:t>10W</a:t>
            </a:r>
            <a:endParaRPr sz="1800">
              <a:latin typeface="Calibri" panose="020F0502020204030204"/>
              <a:cs typeface="Calibri" panose="020F0502020204030204"/>
            </a:endParaRPr>
          </a:p>
        </p:txBody>
      </p:sp>
      <p:sp>
        <p:nvSpPr>
          <p:cNvPr id="66" name="object 27"/>
          <p:cNvSpPr txBox="1"/>
          <p:nvPr/>
        </p:nvSpPr>
        <p:spPr>
          <a:xfrm>
            <a:off x="8452104" y="5626608"/>
            <a:ext cx="434340" cy="368935"/>
          </a:xfrm>
          <a:prstGeom prst="rect">
            <a:avLst/>
          </a:prstGeom>
          <a:ln w="12700">
            <a:solidFill>
              <a:srgbClr val="000000"/>
            </a:solidFill>
          </a:ln>
        </p:spPr>
        <p:txBody>
          <a:bodyPr vert="horz" wrap="square" lIns="0" tIns="31750" rIns="0" bIns="0" rtlCol="0">
            <a:spAutoFit/>
          </a:bodyPr>
          <a:lstStyle/>
          <a:p>
            <a:pPr marL="92710">
              <a:lnSpc>
                <a:spcPct val="100000"/>
              </a:lnSpc>
              <a:spcBef>
                <a:spcPts val="250"/>
              </a:spcBef>
            </a:pPr>
            <a:r>
              <a:rPr sz="1800" spc="-5" dirty="0">
                <a:latin typeface="Calibri" panose="020F0502020204030204"/>
                <a:cs typeface="Calibri" panose="020F0502020204030204"/>
              </a:rPr>
              <a:t>5V</a:t>
            </a:r>
            <a:endParaRPr sz="1800">
              <a:latin typeface="Calibri" panose="020F0502020204030204"/>
              <a:cs typeface="Calibri" panose="020F0502020204030204"/>
            </a:endParaRPr>
          </a:p>
        </p:txBody>
      </p:sp>
      <p:sp>
        <p:nvSpPr>
          <p:cNvPr id="67" name="object 28"/>
          <p:cNvSpPr txBox="1"/>
          <p:nvPr/>
        </p:nvSpPr>
        <p:spPr>
          <a:xfrm>
            <a:off x="2775712" y="4480559"/>
            <a:ext cx="960119" cy="646430"/>
          </a:xfrm>
          <a:prstGeom prst="rect">
            <a:avLst/>
          </a:prstGeom>
          <a:ln w="12700">
            <a:solidFill>
              <a:srgbClr val="000000"/>
            </a:solidFill>
          </a:ln>
        </p:spPr>
        <p:txBody>
          <a:bodyPr vert="horz" wrap="square" lIns="0" tIns="31114" rIns="0" bIns="0" rtlCol="0">
            <a:spAutoFit/>
          </a:bodyPr>
          <a:lstStyle/>
          <a:p>
            <a:pPr marL="91440" marR="207010">
              <a:lnSpc>
                <a:spcPct val="100000"/>
              </a:lnSpc>
              <a:spcBef>
                <a:spcPts val="245"/>
              </a:spcBef>
            </a:pPr>
            <a:r>
              <a:rPr sz="1800" dirty="0">
                <a:latin typeface="Calibri" panose="020F0502020204030204"/>
                <a:cs typeface="Calibri" panose="020F0502020204030204"/>
              </a:rPr>
              <a:t>4700uf  </a:t>
            </a:r>
            <a:r>
              <a:rPr sz="1800" spc="-5" dirty="0">
                <a:latin typeface="Calibri" panose="020F0502020204030204"/>
                <a:cs typeface="Calibri" panose="020F0502020204030204"/>
              </a:rPr>
              <a:t>50V</a:t>
            </a:r>
            <a:endParaRPr sz="1800">
              <a:latin typeface="Calibri" panose="020F0502020204030204"/>
              <a:cs typeface="Calibri" panose="020F0502020204030204"/>
            </a:endParaRPr>
          </a:p>
        </p:txBody>
      </p:sp>
      <p:sp>
        <p:nvSpPr>
          <p:cNvPr id="68" name="object 29"/>
          <p:cNvSpPr txBox="1"/>
          <p:nvPr/>
        </p:nvSpPr>
        <p:spPr>
          <a:xfrm>
            <a:off x="3009900" y="3550920"/>
            <a:ext cx="725805" cy="368935"/>
          </a:xfrm>
          <a:prstGeom prst="rect">
            <a:avLst/>
          </a:prstGeom>
          <a:ln w="12700">
            <a:solidFill>
              <a:srgbClr val="000000"/>
            </a:solidFill>
          </a:ln>
        </p:spPr>
        <p:txBody>
          <a:bodyPr vert="horz" wrap="square" lIns="0" tIns="30480" rIns="0" bIns="0" rtlCol="0">
            <a:spAutoFit/>
          </a:bodyPr>
          <a:lstStyle/>
          <a:p>
            <a:pPr marL="92075">
              <a:lnSpc>
                <a:spcPct val="100000"/>
              </a:lnSpc>
              <a:spcBef>
                <a:spcPts val="240"/>
              </a:spcBef>
            </a:pPr>
            <a:r>
              <a:rPr sz="1800" dirty="0">
                <a:latin typeface="Calibri" panose="020F0502020204030204"/>
                <a:cs typeface="Calibri" panose="020F0502020204030204"/>
              </a:rPr>
              <a:t>14.5V</a:t>
            </a:r>
            <a:endParaRPr sz="1800">
              <a:latin typeface="Calibri" panose="020F0502020204030204"/>
              <a:cs typeface="Calibri" panose="020F0502020204030204"/>
            </a:endParaRPr>
          </a:p>
        </p:txBody>
      </p:sp>
      <p:sp>
        <p:nvSpPr>
          <p:cNvPr id="69" name="object 30"/>
          <p:cNvSpPr txBox="1"/>
          <p:nvPr/>
        </p:nvSpPr>
        <p:spPr>
          <a:xfrm>
            <a:off x="2706623" y="2103120"/>
            <a:ext cx="723900" cy="370840"/>
          </a:xfrm>
          <a:prstGeom prst="rect">
            <a:avLst/>
          </a:prstGeom>
          <a:ln w="12700">
            <a:solidFill>
              <a:srgbClr val="000000"/>
            </a:solidFill>
          </a:ln>
        </p:spPr>
        <p:txBody>
          <a:bodyPr vert="horz" wrap="square" lIns="0" tIns="31750" rIns="0" bIns="0" rtlCol="0">
            <a:spAutoFit/>
          </a:bodyPr>
          <a:lstStyle/>
          <a:p>
            <a:pPr marL="90805">
              <a:lnSpc>
                <a:spcPct val="100000"/>
              </a:lnSpc>
              <a:spcBef>
                <a:spcPts val="250"/>
              </a:spcBef>
            </a:pPr>
            <a:r>
              <a:rPr sz="1800" dirty="0">
                <a:latin typeface="Calibri" panose="020F0502020204030204"/>
                <a:cs typeface="Calibri" panose="020F0502020204030204"/>
              </a:rPr>
              <a:t>13.5V</a:t>
            </a:r>
            <a:endParaRPr sz="1800">
              <a:latin typeface="Calibri" panose="020F0502020204030204"/>
              <a:cs typeface="Calibri" panose="020F0502020204030204"/>
            </a:endParaRPr>
          </a:p>
        </p:txBody>
      </p:sp>
      <p:sp>
        <p:nvSpPr>
          <p:cNvPr id="70" name="object 31"/>
          <p:cNvSpPr txBox="1"/>
          <p:nvPr/>
        </p:nvSpPr>
        <p:spPr>
          <a:xfrm>
            <a:off x="5489321" y="2489267"/>
            <a:ext cx="550545" cy="368935"/>
          </a:xfrm>
          <a:prstGeom prst="rect">
            <a:avLst/>
          </a:prstGeom>
          <a:ln w="12700">
            <a:solidFill>
              <a:srgbClr val="000000"/>
            </a:solidFill>
          </a:ln>
        </p:spPr>
        <p:txBody>
          <a:bodyPr vert="horz" wrap="square" lIns="0" tIns="30480" rIns="0" bIns="0" rtlCol="0">
            <a:spAutoFit/>
          </a:bodyPr>
          <a:lstStyle/>
          <a:p>
            <a:pPr marL="92075">
              <a:lnSpc>
                <a:spcPct val="100000"/>
              </a:lnSpc>
              <a:spcBef>
                <a:spcPts val="240"/>
              </a:spcBef>
            </a:pPr>
            <a:r>
              <a:rPr sz="1800" spc="-5" dirty="0">
                <a:latin typeface="Calibri" panose="020F0502020204030204"/>
                <a:cs typeface="Calibri" panose="020F0502020204030204"/>
              </a:rPr>
              <a:t>12V</a:t>
            </a:r>
            <a:endParaRPr sz="1800" dirty="0">
              <a:latin typeface="Calibri" panose="020F0502020204030204"/>
              <a:cs typeface="Calibri" panose="020F0502020204030204"/>
            </a:endParaRPr>
          </a:p>
        </p:txBody>
      </p:sp>
      <p:sp>
        <p:nvSpPr>
          <p:cNvPr id="71" name="object 32"/>
          <p:cNvSpPr txBox="1"/>
          <p:nvPr/>
        </p:nvSpPr>
        <p:spPr>
          <a:xfrm>
            <a:off x="8656955" y="3356610"/>
            <a:ext cx="1101725" cy="495300"/>
          </a:xfrm>
          <a:prstGeom prst="rect">
            <a:avLst/>
          </a:prstGeom>
        </p:spPr>
        <p:txBody>
          <a:bodyPr vert="horz" wrap="square" lIns="0" tIns="30480" rIns="0" bIns="0" rtlCol="0">
            <a:noAutofit/>
          </a:bodyPr>
          <a:lstStyle/>
          <a:p>
            <a:pPr marL="92710">
              <a:lnSpc>
                <a:spcPct val="100000"/>
              </a:lnSpc>
              <a:spcBef>
                <a:spcPts val="240"/>
              </a:spcBef>
            </a:pPr>
            <a:r>
              <a:rPr sz="1800" dirty="0">
                <a:latin typeface="Calibri" panose="020F0502020204030204"/>
                <a:cs typeface="Calibri" panose="020F0502020204030204"/>
              </a:rPr>
              <a:t>230V</a:t>
            </a:r>
            <a:r>
              <a:rPr sz="1800" spc="-35" dirty="0">
                <a:latin typeface="Calibri" panose="020F0502020204030204"/>
                <a:cs typeface="Calibri" panose="020F0502020204030204"/>
              </a:rPr>
              <a:t> </a:t>
            </a:r>
            <a:r>
              <a:rPr sz="1800" spc="-10" dirty="0">
                <a:latin typeface="Calibri" panose="020F0502020204030204"/>
                <a:cs typeface="Calibri" panose="020F0502020204030204"/>
              </a:rPr>
              <a:t>AC</a:t>
            </a:r>
            <a:endParaRPr sz="1800">
              <a:latin typeface="Calibri" panose="020F0502020204030204"/>
              <a:cs typeface="Calibri" panose="020F0502020204030204"/>
            </a:endParaRPr>
          </a:p>
        </p:txBody>
      </p:sp>
      <p:sp>
        <p:nvSpPr>
          <p:cNvPr id="72" name="object 34"/>
          <p:cNvSpPr/>
          <p:nvPr/>
        </p:nvSpPr>
        <p:spPr>
          <a:xfrm>
            <a:off x="7399146" y="3264408"/>
            <a:ext cx="103505" cy="565150"/>
          </a:xfrm>
          <a:custGeom>
            <a:avLst/>
            <a:gdLst/>
            <a:ahLst/>
            <a:cxnLst/>
            <a:rect l="l" t="t" r="r" b="b"/>
            <a:pathLst>
              <a:path w="103504" h="565150">
                <a:moveTo>
                  <a:pt x="7111" y="468883"/>
                </a:moveTo>
                <a:lnTo>
                  <a:pt x="1016" y="472439"/>
                </a:lnTo>
                <a:lnTo>
                  <a:pt x="0" y="476249"/>
                </a:lnTo>
                <a:lnTo>
                  <a:pt x="51688" y="564895"/>
                </a:lnTo>
                <a:lnTo>
                  <a:pt x="59020" y="552322"/>
                </a:lnTo>
                <a:lnTo>
                  <a:pt x="45338" y="552322"/>
                </a:lnTo>
                <a:lnTo>
                  <a:pt x="45338" y="528900"/>
                </a:lnTo>
                <a:lnTo>
                  <a:pt x="10922" y="469899"/>
                </a:lnTo>
                <a:lnTo>
                  <a:pt x="7111" y="468883"/>
                </a:lnTo>
                <a:close/>
              </a:path>
              <a:path w="103504" h="565150">
                <a:moveTo>
                  <a:pt x="45339" y="528900"/>
                </a:moveTo>
                <a:lnTo>
                  <a:pt x="45338" y="552322"/>
                </a:lnTo>
                <a:lnTo>
                  <a:pt x="58038" y="552322"/>
                </a:lnTo>
                <a:lnTo>
                  <a:pt x="58038" y="549147"/>
                </a:lnTo>
                <a:lnTo>
                  <a:pt x="46227" y="549147"/>
                </a:lnTo>
                <a:lnTo>
                  <a:pt x="51688" y="539786"/>
                </a:lnTo>
                <a:lnTo>
                  <a:pt x="45339" y="528900"/>
                </a:lnTo>
                <a:close/>
              </a:path>
              <a:path w="103504" h="565150">
                <a:moveTo>
                  <a:pt x="96266" y="468883"/>
                </a:moveTo>
                <a:lnTo>
                  <a:pt x="92455" y="469899"/>
                </a:lnTo>
                <a:lnTo>
                  <a:pt x="58038" y="528900"/>
                </a:lnTo>
                <a:lnTo>
                  <a:pt x="58038" y="552322"/>
                </a:lnTo>
                <a:lnTo>
                  <a:pt x="59020" y="552322"/>
                </a:lnTo>
                <a:lnTo>
                  <a:pt x="103377" y="476249"/>
                </a:lnTo>
                <a:lnTo>
                  <a:pt x="102361" y="472439"/>
                </a:lnTo>
                <a:lnTo>
                  <a:pt x="96266" y="468883"/>
                </a:lnTo>
                <a:close/>
              </a:path>
              <a:path w="103504" h="565150">
                <a:moveTo>
                  <a:pt x="51689" y="539786"/>
                </a:moveTo>
                <a:lnTo>
                  <a:pt x="46227" y="549147"/>
                </a:lnTo>
                <a:lnTo>
                  <a:pt x="57150" y="549147"/>
                </a:lnTo>
                <a:lnTo>
                  <a:pt x="51689" y="539786"/>
                </a:lnTo>
                <a:close/>
              </a:path>
              <a:path w="103504" h="565150">
                <a:moveTo>
                  <a:pt x="58038" y="528900"/>
                </a:moveTo>
                <a:lnTo>
                  <a:pt x="51689" y="539786"/>
                </a:lnTo>
                <a:lnTo>
                  <a:pt x="57150" y="549147"/>
                </a:lnTo>
                <a:lnTo>
                  <a:pt x="58038" y="549147"/>
                </a:lnTo>
                <a:lnTo>
                  <a:pt x="58038" y="528900"/>
                </a:lnTo>
                <a:close/>
              </a:path>
              <a:path w="103504" h="565150">
                <a:moveTo>
                  <a:pt x="58038" y="0"/>
                </a:moveTo>
                <a:lnTo>
                  <a:pt x="45338" y="0"/>
                </a:lnTo>
                <a:lnTo>
                  <a:pt x="45339" y="528900"/>
                </a:lnTo>
                <a:lnTo>
                  <a:pt x="51689" y="539786"/>
                </a:lnTo>
                <a:lnTo>
                  <a:pt x="58038" y="528900"/>
                </a:lnTo>
                <a:lnTo>
                  <a:pt x="58038" y="0"/>
                </a:lnTo>
                <a:close/>
              </a:path>
            </a:pathLst>
          </a:custGeom>
          <a:solidFill>
            <a:srgbClr val="000000"/>
          </a:solidFill>
        </p:spPr>
        <p:txBody>
          <a:bodyPr wrap="square" lIns="0" tIns="0" rIns="0" bIns="0" rtlCol="0"/>
          <a:lstStyle/>
          <a:p/>
        </p:txBody>
      </p:sp>
      <p:sp>
        <p:nvSpPr>
          <p:cNvPr id="73" name="object 35"/>
          <p:cNvSpPr/>
          <p:nvPr/>
        </p:nvSpPr>
        <p:spPr>
          <a:xfrm>
            <a:off x="8083422" y="3240023"/>
            <a:ext cx="103505" cy="565150"/>
          </a:xfrm>
          <a:custGeom>
            <a:avLst/>
            <a:gdLst/>
            <a:ahLst/>
            <a:cxnLst/>
            <a:rect l="l" t="t" r="r" b="b"/>
            <a:pathLst>
              <a:path w="103504" h="565150">
                <a:moveTo>
                  <a:pt x="51688" y="25109"/>
                </a:moveTo>
                <a:lnTo>
                  <a:pt x="45338" y="35995"/>
                </a:lnTo>
                <a:lnTo>
                  <a:pt x="45338" y="564895"/>
                </a:lnTo>
                <a:lnTo>
                  <a:pt x="58038" y="564895"/>
                </a:lnTo>
                <a:lnTo>
                  <a:pt x="58038" y="35995"/>
                </a:lnTo>
                <a:lnTo>
                  <a:pt x="51688" y="25109"/>
                </a:lnTo>
                <a:close/>
              </a:path>
              <a:path w="103504" h="565150">
                <a:moveTo>
                  <a:pt x="51688" y="0"/>
                </a:moveTo>
                <a:lnTo>
                  <a:pt x="0" y="88646"/>
                </a:lnTo>
                <a:lnTo>
                  <a:pt x="1016" y="92455"/>
                </a:lnTo>
                <a:lnTo>
                  <a:pt x="7111" y="96012"/>
                </a:lnTo>
                <a:lnTo>
                  <a:pt x="10922" y="94996"/>
                </a:lnTo>
                <a:lnTo>
                  <a:pt x="45338" y="35995"/>
                </a:lnTo>
                <a:lnTo>
                  <a:pt x="45338" y="12573"/>
                </a:lnTo>
                <a:lnTo>
                  <a:pt x="59020" y="12573"/>
                </a:lnTo>
                <a:lnTo>
                  <a:pt x="51688" y="0"/>
                </a:lnTo>
                <a:close/>
              </a:path>
              <a:path w="103504" h="565150">
                <a:moveTo>
                  <a:pt x="59020" y="12573"/>
                </a:moveTo>
                <a:lnTo>
                  <a:pt x="58038" y="12573"/>
                </a:lnTo>
                <a:lnTo>
                  <a:pt x="58039" y="35995"/>
                </a:lnTo>
                <a:lnTo>
                  <a:pt x="92455" y="94996"/>
                </a:lnTo>
                <a:lnTo>
                  <a:pt x="96266" y="96012"/>
                </a:lnTo>
                <a:lnTo>
                  <a:pt x="102361" y="92455"/>
                </a:lnTo>
                <a:lnTo>
                  <a:pt x="103377" y="88646"/>
                </a:lnTo>
                <a:lnTo>
                  <a:pt x="59020" y="12573"/>
                </a:lnTo>
                <a:close/>
              </a:path>
              <a:path w="103504" h="565150">
                <a:moveTo>
                  <a:pt x="58038" y="12573"/>
                </a:moveTo>
                <a:lnTo>
                  <a:pt x="45338" y="12573"/>
                </a:lnTo>
                <a:lnTo>
                  <a:pt x="45338" y="35995"/>
                </a:lnTo>
                <a:lnTo>
                  <a:pt x="51689" y="25109"/>
                </a:lnTo>
                <a:lnTo>
                  <a:pt x="46227" y="15748"/>
                </a:lnTo>
                <a:lnTo>
                  <a:pt x="58038" y="15748"/>
                </a:lnTo>
                <a:lnTo>
                  <a:pt x="58038" y="12573"/>
                </a:lnTo>
                <a:close/>
              </a:path>
              <a:path w="103504" h="565150">
                <a:moveTo>
                  <a:pt x="58038" y="15748"/>
                </a:moveTo>
                <a:lnTo>
                  <a:pt x="57150" y="15748"/>
                </a:lnTo>
                <a:lnTo>
                  <a:pt x="51688" y="25109"/>
                </a:lnTo>
                <a:lnTo>
                  <a:pt x="58039" y="35995"/>
                </a:lnTo>
                <a:lnTo>
                  <a:pt x="58038" y="15748"/>
                </a:lnTo>
                <a:close/>
              </a:path>
              <a:path w="103504" h="565150">
                <a:moveTo>
                  <a:pt x="57150" y="15748"/>
                </a:moveTo>
                <a:lnTo>
                  <a:pt x="46227" y="15748"/>
                </a:lnTo>
                <a:lnTo>
                  <a:pt x="51688" y="25109"/>
                </a:lnTo>
                <a:lnTo>
                  <a:pt x="57150" y="15748"/>
                </a:lnTo>
                <a:close/>
              </a:path>
            </a:pathLst>
          </a:custGeom>
          <a:solidFill>
            <a:srgbClr val="000000"/>
          </a:solidFill>
        </p:spPr>
        <p:txBody>
          <a:bodyPr wrap="square" lIns="0" tIns="0" rIns="0" bIns="0" rtlCol="0"/>
          <a:lstStyle/>
          <a:p/>
        </p:txBody>
      </p:sp>
      <p:pic>
        <p:nvPicPr>
          <p:cNvPr id="74" name="object 36"/>
          <p:cNvPicPr/>
          <p:nvPr/>
        </p:nvPicPr>
        <p:blipFill>
          <a:blip r:embed="rId3" cstate="print"/>
          <a:stretch>
            <a:fillRect/>
          </a:stretch>
        </p:blipFill>
        <p:spPr>
          <a:xfrm>
            <a:off x="4530090" y="3258311"/>
            <a:ext cx="103250" cy="248920"/>
          </a:xfrm>
          <a:prstGeom prst="rect">
            <a:avLst/>
          </a:prstGeom>
        </p:spPr>
      </p:pic>
      <p:sp>
        <p:nvSpPr>
          <p:cNvPr id="75" name="object 37"/>
          <p:cNvSpPr/>
          <p:nvPr/>
        </p:nvSpPr>
        <p:spPr>
          <a:xfrm>
            <a:off x="5329428" y="3956430"/>
            <a:ext cx="1788160" cy="132715"/>
          </a:xfrm>
          <a:custGeom>
            <a:avLst/>
            <a:gdLst/>
            <a:ahLst/>
            <a:cxnLst/>
            <a:rect l="l" t="t" r="r" b="b"/>
            <a:pathLst>
              <a:path w="1788159" h="132714">
                <a:moveTo>
                  <a:pt x="460502" y="54991"/>
                </a:moveTo>
                <a:lnTo>
                  <a:pt x="460375" y="42291"/>
                </a:lnTo>
                <a:lnTo>
                  <a:pt x="36068" y="45910"/>
                </a:lnTo>
                <a:lnTo>
                  <a:pt x="91694" y="12827"/>
                </a:lnTo>
                <a:lnTo>
                  <a:pt x="94615" y="10922"/>
                </a:lnTo>
                <a:lnTo>
                  <a:pt x="95631" y="7112"/>
                </a:lnTo>
                <a:lnTo>
                  <a:pt x="92075" y="1016"/>
                </a:lnTo>
                <a:lnTo>
                  <a:pt x="88138" y="0"/>
                </a:lnTo>
                <a:lnTo>
                  <a:pt x="85090" y="1905"/>
                </a:lnTo>
                <a:lnTo>
                  <a:pt x="0" y="52451"/>
                </a:lnTo>
                <a:lnTo>
                  <a:pt x="85979" y="101727"/>
                </a:lnTo>
                <a:lnTo>
                  <a:pt x="89027" y="103505"/>
                </a:lnTo>
                <a:lnTo>
                  <a:pt x="92964" y="102362"/>
                </a:lnTo>
                <a:lnTo>
                  <a:pt x="94615" y="99314"/>
                </a:lnTo>
                <a:lnTo>
                  <a:pt x="96393" y="96266"/>
                </a:lnTo>
                <a:lnTo>
                  <a:pt x="95377" y="92456"/>
                </a:lnTo>
                <a:lnTo>
                  <a:pt x="92329" y="90678"/>
                </a:lnTo>
                <a:lnTo>
                  <a:pt x="36601" y="58801"/>
                </a:lnTo>
                <a:lnTo>
                  <a:pt x="36258" y="58610"/>
                </a:lnTo>
                <a:lnTo>
                  <a:pt x="460502" y="54991"/>
                </a:lnTo>
                <a:close/>
              </a:path>
              <a:path w="1788159" h="132714">
                <a:moveTo>
                  <a:pt x="1788033" y="74295"/>
                </a:moveTo>
                <a:lnTo>
                  <a:pt x="1450263" y="74295"/>
                </a:lnTo>
                <a:lnTo>
                  <a:pt x="1509268" y="39878"/>
                </a:lnTo>
                <a:lnTo>
                  <a:pt x="1510284" y="36068"/>
                </a:lnTo>
                <a:lnTo>
                  <a:pt x="1506728" y="29972"/>
                </a:lnTo>
                <a:lnTo>
                  <a:pt x="1502918" y="28956"/>
                </a:lnTo>
                <a:lnTo>
                  <a:pt x="1414272" y="80645"/>
                </a:lnTo>
                <a:lnTo>
                  <a:pt x="1502918" y="132334"/>
                </a:lnTo>
                <a:lnTo>
                  <a:pt x="1506728" y="131318"/>
                </a:lnTo>
                <a:lnTo>
                  <a:pt x="1510284" y="125222"/>
                </a:lnTo>
                <a:lnTo>
                  <a:pt x="1509268" y="121412"/>
                </a:lnTo>
                <a:lnTo>
                  <a:pt x="1450263" y="86995"/>
                </a:lnTo>
                <a:lnTo>
                  <a:pt x="1788033" y="86995"/>
                </a:lnTo>
                <a:lnTo>
                  <a:pt x="1788033" y="74295"/>
                </a:lnTo>
                <a:close/>
              </a:path>
            </a:pathLst>
          </a:custGeom>
          <a:solidFill>
            <a:srgbClr val="000000"/>
          </a:solidFill>
        </p:spPr>
        <p:txBody>
          <a:bodyPr wrap="square" lIns="0" tIns="0" rIns="0" bIns="0" rtlCol="0"/>
          <a:lstStyle/>
          <a:p/>
        </p:txBody>
      </p:sp>
      <p:sp>
        <p:nvSpPr>
          <p:cNvPr id="76" name="object 38"/>
          <p:cNvSpPr/>
          <p:nvPr/>
        </p:nvSpPr>
        <p:spPr>
          <a:xfrm>
            <a:off x="9793858" y="2164079"/>
            <a:ext cx="103505" cy="382905"/>
          </a:xfrm>
          <a:custGeom>
            <a:avLst/>
            <a:gdLst/>
            <a:ahLst/>
            <a:cxnLst/>
            <a:rect l="l" t="t" r="r" b="b"/>
            <a:pathLst>
              <a:path w="103504" h="382905">
                <a:moveTo>
                  <a:pt x="49134" y="25117"/>
                </a:moveTo>
                <a:lnTo>
                  <a:pt x="43240" y="36253"/>
                </a:lnTo>
                <a:lnTo>
                  <a:pt x="57276" y="382397"/>
                </a:lnTo>
                <a:lnTo>
                  <a:pt x="69850" y="381889"/>
                </a:lnTo>
                <a:lnTo>
                  <a:pt x="55933" y="35751"/>
                </a:lnTo>
                <a:lnTo>
                  <a:pt x="49134" y="25117"/>
                </a:lnTo>
                <a:close/>
              </a:path>
              <a:path w="103504" h="382905">
                <a:moveTo>
                  <a:pt x="48133" y="0"/>
                </a:moveTo>
                <a:lnTo>
                  <a:pt x="1650" y="87503"/>
                </a:lnTo>
                <a:lnTo>
                  <a:pt x="0" y="90678"/>
                </a:lnTo>
                <a:lnTo>
                  <a:pt x="1270" y="94487"/>
                </a:lnTo>
                <a:lnTo>
                  <a:pt x="7366" y="97790"/>
                </a:lnTo>
                <a:lnTo>
                  <a:pt x="11302" y="96520"/>
                </a:lnTo>
                <a:lnTo>
                  <a:pt x="12954" y="93472"/>
                </a:lnTo>
                <a:lnTo>
                  <a:pt x="43240" y="36253"/>
                </a:lnTo>
                <a:lnTo>
                  <a:pt x="42291" y="12827"/>
                </a:lnTo>
                <a:lnTo>
                  <a:pt x="54991" y="12319"/>
                </a:lnTo>
                <a:lnTo>
                  <a:pt x="56008" y="12319"/>
                </a:lnTo>
                <a:lnTo>
                  <a:pt x="48133" y="0"/>
                </a:lnTo>
                <a:close/>
              </a:path>
              <a:path w="103504" h="382905">
                <a:moveTo>
                  <a:pt x="56008" y="12319"/>
                </a:moveTo>
                <a:lnTo>
                  <a:pt x="54991" y="12319"/>
                </a:lnTo>
                <a:lnTo>
                  <a:pt x="55933" y="35751"/>
                </a:lnTo>
                <a:lnTo>
                  <a:pt x="90887" y="90424"/>
                </a:lnTo>
                <a:lnTo>
                  <a:pt x="92710" y="93218"/>
                </a:lnTo>
                <a:lnTo>
                  <a:pt x="96647" y="94107"/>
                </a:lnTo>
                <a:lnTo>
                  <a:pt x="99568" y="92202"/>
                </a:lnTo>
                <a:lnTo>
                  <a:pt x="102489" y="90424"/>
                </a:lnTo>
                <a:lnTo>
                  <a:pt x="103377" y="86487"/>
                </a:lnTo>
                <a:lnTo>
                  <a:pt x="101473" y="83439"/>
                </a:lnTo>
                <a:lnTo>
                  <a:pt x="56008" y="12319"/>
                </a:lnTo>
                <a:close/>
              </a:path>
              <a:path w="103504" h="382905">
                <a:moveTo>
                  <a:pt x="54991" y="12319"/>
                </a:moveTo>
                <a:lnTo>
                  <a:pt x="42291" y="12827"/>
                </a:lnTo>
                <a:lnTo>
                  <a:pt x="43240" y="36253"/>
                </a:lnTo>
                <a:lnTo>
                  <a:pt x="49134" y="25117"/>
                </a:lnTo>
                <a:lnTo>
                  <a:pt x="43307" y="16002"/>
                </a:lnTo>
                <a:lnTo>
                  <a:pt x="54229" y="15494"/>
                </a:lnTo>
                <a:lnTo>
                  <a:pt x="55118" y="15494"/>
                </a:lnTo>
                <a:lnTo>
                  <a:pt x="54991" y="12319"/>
                </a:lnTo>
                <a:close/>
              </a:path>
              <a:path w="103504" h="382905">
                <a:moveTo>
                  <a:pt x="55118" y="15494"/>
                </a:moveTo>
                <a:lnTo>
                  <a:pt x="54229" y="15494"/>
                </a:lnTo>
                <a:lnTo>
                  <a:pt x="49134" y="25117"/>
                </a:lnTo>
                <a:lnTo>
                  <a:pt x="55933" y="35751"/>
                </a:lnTo>
                <a:lnTo>
                  <a:pt x="55118" y="15494"/>
                </a:lnTo>
                <a:close/>
              </a:path>
              <a:path w="103504" h="382905">
                <a:moveTo>
                  <a:pt x="54229" y="15494"/>
                </a:moveTo>
                <a:lnTo>
                  <a:pt x="43307" y="16002"/>
                </a:lnTo>
                <a:lnTo>
                  <a:pt x="49134" y="25117"/>
                </a:lnTo>
                <a:lnTo>
                  <a:pt x="54229" y="15494"/>
                </a:lnTo>
                <a:close/>
              </a:path>
            </a:pathLst>
          </a:custGeom>
          <a:solidFill>
            <a:srgbClr val="000000"/>
          </a:solidFill>
        </p:spPr>
        <p:txBody>
          <a:bodyPr wrap="square" lIns="0" tIns="0" rIns="0" bIns="0" rtlCol="0"/>
          <a:lstStyle/>
          <a:p/>
        </p:txBody>
      </p:sp>
      <p:sp>
        <p:nvSpPr>
          <p:cNvPr id="77" name="object 39"/>
          <p:cNvSpPr txBox="1"/>
          <p:nvPr/>
        </p:nvSpPr>
        <p:spPr>
          <a:xfrm>
            <a:off x="1764284" y="2554223"/>
            <a:ext cx="1076705" cy="746999"/>
          </a:xfrm>
          <a:prstGeom prst="rect">
            <a:avLst/>
          </a:prstGeom>
          <a:ln w="12700">
            <a:solidFill>
              <a:srgbClr val="000000"/>
            </a:solidFill>
          </a:ln>
        </p:spPr>
        <p:txBody>
          <a:bodyPr vert="horz" wrap="square" lIns="0" tIns="191135" rIns="0" bIns="0" rtlCol="0">
            <a:spAutoFit/>
          </a:bodyPr>
          <a:lstStyle/>
          <a:p>
            <a:pPr marL="194945">
              <a:lnSpc>
                <a:spcPct val="100000"/>
              </a:lnSpc>
              <a:spcBef>
                <a:spcPts val="1505"/>
              </a:spcBef>
            </a:pPr>
            <a:r>
              <a:rPr lang="en-US" spc="-5" dirty="0">
                <a:latin typeface="Calibri" panose="020F0502020204030204"/>
                <a:cs typeface="Calibri" panose="020F0502020204030204"/>
              </a:rPr>
              <a:t>Electric Vehicle</a:t>
            </a:r>
            <a:endParaRPr sz="1800" dirty="0">
              <a:latin typeface="Calibri" panose="020F0502020204030204"/>
              <a:cs typeface="Calibri" panose="020F0502020204030204"/>
            </a:endParaRPr>
          </a:p>
        </p:txBody>
      </p:sp>
      <p:sp>
        <p:nvSpPr>
          <p:cNvPr id="78" name="object 40"/>
          <p:cNvSpPr txBox="1"/>
          <p:nvPr/>
        </p:nvSpPr>
        <p:spPr>
          <a:xfrm>
            <a:off x="9107551" y="2554223"/>
            <a:ext cx="1447800" cy="685800"/>
          </a:xfrm>
          <a:prstGeom prst="rect">
            <a:avLst/>
          </a:prstGeom>
          <a:ln w="12700">
            <a:solidFill>
              <a:srgbClr val="000000"/>
            </a:solidFill>
          </a:ln>
        </p:spPr>
        <p:txBody>
          <a:bodyPr vert="horz" wrap="square" lIns="0" tIns="191770" rIns="0" bIns="0" rtlCol="0">
            <a:spAutoFit/>
          </a:bodyPr>
          <a:lstStyle/>
          <a:p>
            <a:pPr marL="394970">
              <a:lnSpc>
                <a:spcPct val="100000"/>
              </a:lnSpc>
              <a:spcBef>
                <a:spcPts val="1510"/>
              </a:spcBef>
            </a:pPr>
            <a:r>
              <a:rPr sz="1800" spc="-160" dirty="0">
                <a:latin typeface="Calibri" panose="020F0502020204030204"/>
                <a:cs typeface="Calibri" panose="020F0502020204030204"/>
              </a:rPr>
              <a:t>T</a:t>
            </a:r>
            <a:r>
              <a:rPr sz="1800" dirty="0">
                <a:latin typeface="Calibri" panose="020F0502020204030204"/>
                <a:cs typeface="Calibri" panose="020F0502020204030204"/>
              </a:rPr>
              <a:t>o</a:t>
            </a:r>
            <a:r>
              <a:rPr sz="1800" spc="-5" dirty="0">
                <a:latin typeface="Calibri" panose="020F0502020204030204"/>
                <a:cs typeface="Calibri" panose="020F0502020204030204"/>
              </a:rPr>
              <a:t> </a:t>
            </a:r>
            <a:r>
              <a:rPr sz="1800" dirty="0">
                <a:latin typeface="Calibri" panose="020F0502020204030204"/>
                <a:cs typeface="Calibri" panose="020F0502020204030204"/>
              </a:rPr>
              <a:t>Gr</a:t>
            </a:r>
            <a:r>
              <a:rPr sz="1800" spc="-10" dirty="0">
                <a:latin typeface="Calibri" panose="020F0502020204030204"/>
                <a:cs typeface="Calibri" panose="020F0502020204030204"/>
              </a:rPr>
              <a:t>i</a:t>
            </a:r>
            <a:r>
              <a:rPr sz="1800" dirty="0">
                <a:latin typeface="Calibri" panose="020F0502020204030204"/>
                <a:cs typeface="Calibri" panose="020F0502020204030204"/>
              </a:rPr>
              <a:t>d</a:t>
            </a:r>
            <a:endParaRPr sz="1800" dirty="0">
              <a:latin typeface="Calibri" panose="020F0502020204030204"/>
              <a:cs typeface="Calibri" panose="020F0502020204030204"/>
            </a:endParaRPr>
          </a:p>
        </p:txBody>
      </p:sp>
      <p:sp>
        <p:nvSpPr>
          <p:cNvPr id="79" name="object 41"/>
          <p:cNvSpPr txBox="1"/>
          <p:nvPr/>
        </p:nvSpPr>
        <p:spPr>
          <a:xfrm>
            <a:off x="4579620" y="1373124"/>
            <a:ext cx="596265" cy="307340"/>
          </a:xfrm>
          <a:prstGeom prst="rect">
            <a:avLst/>
          </a:prstGeom>
          <a:ln w="12700">
            <a:solidFill>
              <a:srgbClr val="000000"/>
            </a:solidFill>
          </a:ln>
        </p:spPr>
        <p:txBody>
          <a:bodyPr vert="horz" wrap="square" lIns="0" tIns="30480" rIns="0" bIns="0" rtlCol="0">
            <a:spAutoFit/>
          </a:bodyPr>
          <a:lstStyle/>
          <a:p>
            <a:pPr marL="92075">
              <a:lnSpc>
                <a:spcPct val="100000"/>
              </a:lnSpc>
              <a:spcBef>
                <a:spcPts val="240"/>
              </a:spcBef>
            </a:pPr>
            <a:r>
              <a:rPr sz="1800" spc="-5" dirty="0">
                <a:latin typeface="Calibri" panose="020F0502020204030204"/>
                <a:cs typeface="Calibri" panose="020F0502020204030204"/>
              </a:rPr>
              <a:t>1</a:t>
            </a:r>
            <a:r>
              <a:rPr lang="en-US" sz="1800" spc="-5" dirty="0">
                <a:latin typeface="Calibri" panose="020F0502020204030204"/>
                <a:cs typeface="Calibri" panose="020F0502020204030204"/>
              </a:rPr>
              <a:t>2</a:t>
            </a:r>
            <a:r>
              <a:rPr sz="1800" spc="-5" dirty="0">
                <a:latin typeface="Calibri" panose="020F0502020204030204"/>
                <a:cs typeface="Calibri" panose="020F0502020204030204"/>
              </a:rPr>
              <a:t>V</a:t>
            </a:r>
            <a:endParaRPr sz="1800">
              <a:latin typeface="Calibri" panose="020F0502020204030204"/>
              <a:cs typeface="Calibri" panose="020F0502020204030204"/>
            </a:endParaRPr>
          </a:p>
        </p:txBody>
      </p:sp>
      <p:sp>
        <p:nvSpPr>
          <p:cNvPr id="80" name="object 43"/>
          <p:cNvSpPr txBox="1"/>
          <p:nvPr/>
        </p:nvSpPr>
        <p:spPr>
          <a:xfrm>
            <a:off x="7543800" y="4750308"/>
            <a:ext cx="480059" cy="250190"/>
          </a:xfrm>
          <a:prstGeom prst="rect">
            <a:avLst/>
          </a:prstGeom>
          <a:ln w="12700">
            <a:solidFill>
              <a:srgbClr val="000000"/>
            </a:solidFill>
          </a:ln>
        </p:spPr>
        <p:txBody>
          <a:bodyPr vert="horz" wrap="square" lIns="0" tIns="0" rIns="0" bIns="0" rtlCol="0">
            <a:spAutoFit/>
          </a:bodyPr>
          <a:lstStyle/>
          <a:p>
            <a:pPr marL="146050">
              <a:lnSpc>
                <a:spcPts val="1950"/>
              </a:lnSpc>
            </a:pPr>
            <a:r>
              <a:rPr sz="1800" dirty="0">
                <a:latin typeface="Calibri" panose="020F0502020204030204"/>
                <a:cs typeface="Calibri" panose="020F0502020204030204"/>
              </a:rPr>
              <a:t>AI</a:t>
            </a:r>
            <a:endParaRPr sz="1800">
              <a:latin typeface="Calibri" panose="020F0502020204030204"/>
              <a:cs typeface="Calibri" panose="020F0502020204030204"/>
            </a:endParaRPr>
          </a:p>
        </p:txBody>
      </p:sp>
      <p:sp>
        <p:nvSpPr>
          <p:cNvPr id="82" name="object 21"/>
          <p:cNvSpPr/>
          <p:nvPr/>
        </p:nvSpPr>
        <p:spPr>
          <a:xfrm>
            <a:off x="5789676" y="4736845"/>
            <a:ext cx="990600" cy="809625"/>
          </a:xfrm>
          <a:custGeom>
            <a:avLst/>
            <a:gdLst/>
            <a:ahLst/>
            <a:cxnLst/>
            <a:rect l="l" t="t" r="r" b="b"/>
            <a:pathLst>
              <a:path w="990600" h="809625">
                <a:moveTo>
                  <a:pt x="0" y="809243"/>
                </a:moveTo>
                <a:lnTo>
                  <a:pt x="990600" y="809243"/>
                </a:lnTo>
                <a:lnTo>
                  <a:pt x="990600" y="0"/>
                </a:lnTo>
                <a:lnTo>
                  <a:pt x="0" y="0"/>
                </a:lnTo>
                <a:lnTo>
                  <a:pt x="0" y="809243"/>
                </a:lnTo>
                <a:close/>
              </a:path>
            </a:pathLst>
          </a:custGeom>
          <a:ln w="12700">
            <a:solidFill>
              <a:srgbClr val="000000"/>
            </a:solidFill>
          </a:ln>
        </p:spPr>
        <p:txBody>
          <a:bodyPr wrap="square" lIns="0" tIns="0" rIns="0" bIns="0" rtlCol="0"/>
          <a:lstStyle/>
          <a:p/>
        </p:txBody>
      </p:sp>
      <p:cxnSp>
        <p:nvCxnSpPr>
          <p:cNvPr id="83" name="Straight Arrow Connector 82"/>
          <p:cNvCxnSpPr>
            <a:stCxn id="46" idx="3"/>
            <a:endCxn id="78" idx="1"/>
          </p:cNvCxnSpPr>
          <p:nvPr/>
        </p:nvCxnSpPr>
        <p:spPr>
          <a:xfrm flipV="1">
            <a:off x="8506968" y="2897123"/>
            <a:ext cx="600583" cy="1676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4" name="Straight Arrow Connector 83"/>
          <p:cNvCxnSpPr/>
          <p:nvPr/>
        </p:nvCxnSpPr>
        <p:spPr>
          <a:xfrm flipV="1">
            <a:off x="6780530" y="4985385"/>
            <a:ext cx="364490" cy="152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85" name="Text Box 99"/>
          <p:cNvSpPr txBox="1"/>
          <p:nvPr/>
        </p:nvSpPr>
        <p:spPr>
          <a:xfrm>
            <a:off x="5944235" y="4805680"/>
            <a:ext cx="1014095" cy="645160"/>
          </a:xfrm>
          <a:prstGeom prst="rect">
            <a:avLst/>
          </a:prstGeom>
          <a:noFill/>
        </p:spPr>
        <p:txBody>
          <a:bodyPr wrap="square" rtlCol="0">
            <a:spAutoFit/>
          </a:bodyPr>
          <a:lstStyle/>
          <a:p>
            <a:r>
              <a:rPr lang="en-US"/>
              <a:t>LCD Display</a:t>
            </a:r>
            <a:endParaRPr lang="en-US"/>
          </a:p>
        </p:txBody>
      </p:sp>
      <p:sp>
        <p:nvSpPr>
          <p:cNvPr id="86" name="object 21"/>
          <p:cNvSpPr/>
          <p:nvPr/>
        </p:nvSpPr>
        <p:spPr>
          <a:xfrm flipV="1">
            <a:off x="5789930" y="3724910"/>
            <a:ext cx="990600" cy="775335"/>
          </a:xfrm>
          <a:custGeom>
            <a:avLst/>
            <a:gdLst/>
            <a:ahLst/>
            <a:cxnLst/>
            <a:rect l="l" t="t" r="r" b="b"/>
            <a:pathLst>
              <a:path w="990600" h="809625">
                <a:moveTo>
                  <a:pt x="0" y="809243"/>
                </a:moveTo>
                <a:lnTo>
                  <a:pt x="990600" y="809243"/>
                </a:lnTo>
                <a:lnTo>
                  <a:pt x="990600" y="0"/>
                </a:lnTo>
                <a:lnTo>
                  <a:pt x="0" y="0"/>
                </a:lnTo>
                <a:lnTo>
                  <a:pt x="0" y="809243"/>
                </a:lnTo>
                <a:close/>
              </a:path>
            </a:pathLst>
          </a:custGeom>
          <a:ln w="12700">
            <a:solidFill>
              <a:srgbClr val="000000"/>
            </a:solidFill>
          </a:ln>
        </p:spPr>
        <p:txBody>
          <a:bodyPr wrap="square" lIns="0" tIns="0" rIns="0" bIns="0" rtlCol="0"/>
          <a:lstStyle/>
          <a:p/>
        </p:txBody>
      </p:sp>
      <p:sp>
        <p:nvSpPr>
          <p:cNvPr id="134" name="object 42"/>
          <p:cNvSpPr txBox="1"/>
          <p:nvPr/>
        </p:nvSpPr>
        <p:spPr>
          <a:xfrm>
            <a:off x="10494264" y="1423416"/>
            <a:ext cx="1053465" cy="370840"/>
          </a:xfrm>
          <a:prstGeom prst="rect">
            <a:avLst/>
          </a:prstGeom>
          <a:ln w="12700">
            <a:solidFill>
              <a:srgbClr val="000000"/>
            </a:solidFill>
          </a:ln>
        </p:spPr>
        <p:txBody>
          <a:bodyPr vert="horz" wrap="square" lIns="0" tIns="31115" rIns="0" bIns="0" rtlCol="0">
            <a:spAutoFit/>
          </a:bodyPr>
          <a:lstStyle/>
          <a:p>
            <a:pPr marL="92075">
              <a:lnSpc>
                <a:spcPct val="100000"/>
              </a:lnSpc>
              <a:spcBef>
                <a:spcPts val="245"/>
              </a:spcBef>
            </a:pPr>
            <a:r>
              <a:rPr sz="1800" dirty="0">
                <a:latin typeface="Calibri" panose="020F0502020204030204"/>
                <a:cs typeface="Calibri" panose="020F0502020204030204"/>
              </a:rPr>
              <a:t>230V</a:t>
            </a:r>
            <a:r>
              <a:rPr sz="1800" spc="-35" dirty="0">
                <a:latin typeface="Calibri" panose="020F0502020204030204"/>
                <a:cs typeface="Calibri" panose="020F0502020204030204"/>
              </a:rPr>
              <a:t> </a:t>
            </a:r>
            <a:r>
              <a:rPr sz="1800" spc="-10" dirty="0">
                <a:latin typeface="Calibri" panose="020F0502020204030204"/>
                <a:cs typeface="Calibri" panose="020F0502020204030204"/>
              </a:rPr>
              <a:t>AC</a:t>
            </a:r>
            <a:endParaRPr sz="1800" dirty="0">
              <a:latin typeface="Calibri" panose="020F0502020204030204"/>
              <a:cs typeface="Calibri" panose="020F0502020204030204"/>
            </a:endParaRPr>
          </a:p>
        </p:txBody>
      </p:sp>
      <p:cxnSp>
        <p:nvCxnSpPr>
          <p:cNvPr id="136" name="Straight Arrow Connector 135"/>
          <p:cNvCxnSpPr>
            <a:endCxn id="77" idx="3"/>
          </p:cNvCxnSpPr>
          <p:nvPr/>
        </p:nvCxnSpPr>
        <p:spPr>
          <a:xfrm flipH="1" flipV="1">
            <a:off x="2840989" y="2927723"/>
            <a:ext cx="1019302" cy="8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F8D6F9-8E4C-42C9-87CA-B5ECAF836BE4}" type="datetime3">
              <a:rPr lang="en-US" smtClean="0"/>
            </a:fld>
            <a:endParaRPr lang="en-IN"/>
          </a:p>
        </p:txBody>
      </p:sp>
      <p:sp>
        <p:nvSpPr>
          <p:cNvPr id="5" name="Footer Placeholder 4"/>
          <p:cNvSpPr>
            <a:spLocks noGrp="1"/>
          </p:cNvSpPr>
          <p:nvPr>
            <p:ph type="ftr" sz="quarter" idx="11"/>
          </p:nvPr>
        </p:nvSpPr>
        <p:spPr/>
        <p:txBody>
          <a:bodyPr/>
          <a:lstStyle/>
          <a:p>
            <a:r>
              <a:rPr lang="en-IN"/>
              <a:t>18EEP401L-PROJECT WORK PHASE 2</a:t>
            </a:r>
            <a:endParaRPr lang="en-IN"/>
          </a:p>
        </p:txBody>
      </p:sp>
      <p:sp>
        <p:nvSpPr>
          <p:cNvPr id="6" name="Slide Number Placeholder 5"/>
          <p:cNvSpPr>
            <a:spLocks noGrp="1"/>
          </p:cNvSpPr>
          <p:nvPr>
            <p:ph type="sldNum" sz="quarter" idx="12"/>
          </p:nvPr>
        </p:nvSpPr>
        <p:spPr/>
        <p:txBody>
          <a:bodyPr/>
          <a:lstStyle/>
          <a:p>
            <a:fld id="{217E21DF-DBD1-42F1-8118-BE6B380E9513}" type="slidenum">
              <a:rPr lang="en-IN" smtClean="0"/>
            </a:fld>
            <a:endParaRPr lang="en-IN"/>
          </a:p>
        </p:txBody>
      </p:sp>
      <p:pic>
        <p:nvPicPr>
          <p:cNvPr id="7" name="Picture 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530882" y="198550"/>
            <a:ext cx="575953" cy="56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165" y="89826"/>
            <a:ext cx="2564278" cy="95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7292067" y="3631782"/>
            <a:ext cx="567159" cy="3651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AI</a:t>
            </a:r>
            <a:endParaRPr lang="en-IN" dirty="0"/>
          </a:p>
        </p:txBody>
      </p:sp>
      <p:sp>
        <p:nvSpPr>
          <p:cNvPr id="12" name="Title 1"/>
          <p:cNvSpPr>
            <a:spLocks noGrp="1"/>
          </p:cNvSpPr>
          <p:nvPr>
            <p:ph type="title"/>
          </p:nvPr>
        </p:nvSpPr>
        <p:spPr>
          <a:xfrm>
            <a:off x="2803584" y="37404"/>
            <a:ext cx="8550215" cy="1142770"/>
          </a:xfrm>
        </p:spPr>
        <p:txBody>
          <a:bodyPr>
            <a:no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           PROPOSED CIRUIT DIAGRAM OF </a:t>
            </a:r>
            <a:r>
              <a:rPr lang="en-US" sz="1600" b="1" dirty="0">
                <a:solidFill>
                  <a:srgbClr val="FF0000"/>
                </a:solidFill>
                <a:latin typeface="Times New Roman" panose="02020603050405020304"/>
                <a:cs typeface="Times New Roman" panose="02020603050405020304"/>
              </a:rPr>
              <a:t> </a:t>
            </a:r>
            <a:r>
              <a:rPr lang="en-US" sz="1600" dirty="0">
                <a:solidFill>
                  <a:srgbClr val="FF0000"/>
                </a:solidFill>
                <a:latin typeface="Times New Roman" panose="02020603050405020304"/>
                <a:cs typeface="Times New Roman" panose="02020603050405020304"/>
              </a:rPr>
              <a:t>EXPERIMENTAL ANALYSIS OF RENEWABLE ENERGY SOURCE FED BATTERY STORAGE SYSTEM FOR VEHICLE TO GRID APPLICATION USING AI TECHNIQUES</a:t>
            </a:r>
            <a:br>
              <a:rPr lang="en-US" sz="1600" b="1" dirty="0">
                <a:solidFill>
                  <a:srgbClr val="FF0000"/>
                </a:solidFill>
                <a:latin typeface="Times New Roman" panose="02020603050405020304" pitchFamily="18" charset="0"/>
                <a:cs typeface="Times New Roman" panose="02020603050405020304" pitchFamily="18" charset="0"/>
              </a:rPr>
            </a:br>
            <a:endParaRPr lang="en-IN" sz="1600" dirty="0">
              <a:solidFill>
                <a:srgbClr val="FF0000"/>
              </a:solidFill>
            </a:endParaRPr>
          </a:p>
        </p:txBody>
      </p:sp>
      <p:pic>
        <p:nvPicPr>
          <p:cNvPr id="9" name="Picture 8"/>
          <p:cNvPicPr>
            <a:picLocks noChangeAspect="1"/>
          </p:cNvPicPr>
          <p:nvPr/>
        </p:nvPicPr>
        <p:blipFill>
          <a:blip r:embed="rId3"/>
          <a:stretch>
            <a:fillRect/>
          </a:stretch>
        </p:blipFill>
        <p:spPr>
          <a:xfrm>
            <a:off x="3370580" y="1424940"/>
            <a:ext cx="6697980" cy="4462145"/>
          </a:xfrm>
          <a:prstGeom prst="rect">
            <a:avLst/>
          </a:prstGeom>
        </p:spPr>
      </p:pic>
      <p:sp>
        <p:nvSpPr>
          <p:cNvPr id="10" name="Rectangles 9"/>
          <p:cNvSpPr/>
          <p:nvPr/>
        </p:nvSpPr>
        <p:spPr>
          <a:xfrm>
            <a:off x="6617970" y="3907155"/>
            <a:ext cx="489585" cy="317500"/>
          </a:xfrm>
          <a:prstGeom prst="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effectLst>
                  <a:outerShdw blurRad="38100" dist="19050" dir="2700000" algn="tl" rotWithShape="0">
                    <a:schemeClr val="dk1">
                      <a:alpha val="40000"/>
                    </a:schemeClr>
                  </a:outerShdw>
                </a:effectLst>
              </a:rPr>
              <a:t>AI</a:t>
            </a:r>
            <a:endParaRPr lang="en-US">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8844</Words>
  <Application>WPS Presentation</Application>
  <PresentationFormat>Widescreen</PresentationFormat>
  <Paragraphs>404</Paragraphs>
  <Slides>24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Arial</vt:lpstr>
      <vt:lpstr>SimSun</vt:lpstr>
      <vt:lpstr>Wingdings</vt:lpstr>
      <vt:lpstr>Times New Roman</vt:lpstr>
      <vt:lpstr>Times New Roman</vt:lpstr>
      <vt:lpstr>Calibri</vt:lpstr>
      <vt:lpstr>Microsoft YaHei</vt:lpstr>
      <vt:lpstr>Arial Unicode MS</vt:lpstr>
      <vt:lpstr>Calibri Light</vt:lpstr>
      <vt:lpstr>Calibri</vt:lpstr>
      <vt:lpstr>Office Theme</vt:lpstr>
      <vt:lpstr>Department of  Electrical and  Electronics Engineering Final Year (2020-2024) Batch - VIII Semester 18EEP402L – Project Work – Phase II</vt:lpstr>
      <vt:lpstr>OVERVIEW OF PRESENTATION</vt:lpstr>
      <vt:lpstr>OBJECTIVE</vt:lpstr>
      <vt:lpstr>ABSTRACT</vt:lpstr>
      <vt:lpstr>ABSTRACT(cont..)</vt:lpstr>
      <vt:lpstr>INTRODUCTION</vt:lpstr>
      <vt:lpstr>INTRODUCTION(cont..)</vt:lpstr>
      <vt:lpstr>           PROPOSED BLOCK DIAGRAM OF  EXPERIMENTAL ANALYSIS OF RENEWABLE ENERGY SOURCE FED BATTERY STORAGE SYSTEM FOR VEHICLE TO GRID APPLICATION USING AI TECHNIQUES </vt:lpstr>
      <vt:lpstr>           PROPOSED CIRUIT DIAGRAM OF  EXPERIMENTAL ANALYSIS OF RENEWABLE ENERGY SOURCE FED BATTERY STORAGE SYSTEM FOR VEHICLE TO GRID APPLICATION USING AI TECHNIQUES </vt:lpstr>
      <vt:lpstr>           PROPOSED SIMULATION DIAGRAM OF  EXPERIMENTAL ANALYSIS OF RENEWABLE ENERGY SOURCE FED BATTERY STORAGE SYSTEM FOR VEHICLE TO GRID APPLICATION USING AI TECHNIQUES </vt:lpstr>
      <vt:lpstr>    COMPARISION OF SIMULATION AND EXPERIMENT</vt:lpstr>
      <vt:lpstr>PowerPoint 演示文稿</vt:lpstr>
      <vt:lpstr>RESULTS AND DISCUSSION</vt:lpstr>
      <vt:lpstr>PROPOSED HARDWARE KIT</vt:lpstr>
      <vt:lpstr>OUTPUT WAVE FORM OF DC-DC CONVERTER DURING BATTERY CHARGING</vt:lpstr>
      <vt:lpstr>OUTPUT WAVE FORM OF ULTRA CAPACITOR SUPPLY TO THE CONVERTER</vt:lpstr>
      <vt:lpstr>OUTPUT WAVE FORM OF INVERTER DURING BATTERY DISCHARGING</vt:lpstr>
      <vt:lpstr>OUTPUT WAVE FORM OF MAXIMUM POWER POINT TRACKING DURING SUPPLY TO THE BATTERY</vt:lpstr>
      <vt:lpstr>CONCLUSION</vt:lpstr>
      <vt:lpstr>PowerPoint 演示文稿</vt:lpstr>
      <vt:lpstr>PowerPoint 演示文稿</vt:lpstr>
      <vt:lpstr>PowerPoint 演示文稿</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Electrical and  Electronics Engineerig Final Year (2020-2024) Batch - VII Semester 18EEP401L - Model Project Viva</dc:title>
  <dc:creator>BARATHIRAJA B</dc:creator>
  <cp:lastModifiedBy>lenovo</cp:lastModifiedBy>
  <cp:revision>72</cp:revision>
  <dcterms:created xsi:type="dcterms:W3CDTF">2023-10-31T13:44:00Z</dcterms:created>
  <dcterms:modified xsi:type="dcterms:W3CDTF">2024-05-15T15:31:54Z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4FD041B5FE5043719F10A3C449A91F89_13</vt:lpwstr>
  </property>
  <property fmtid="{D5CDD505-2E9C-101B-9397-08002B2CF9AE}" pid="3" name="KSOProductBuildVer">
    <vt:lpwstr>1033-12.2.0.16731</vt:lpwstr>
  </property>
</Properties>
</file>